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5" r:id="rId4"/>
    <p:sldId id="257" r:id="rId5"/>
    <p:sldId id="260" r:id="rId6"/>
    <p:sldId id="258" r:id="rId7"/>
    <p:sldId id="259" r:id="rId8"/>
    <p:sldId id="261" r:id="rId9"/>
    <p:sldId id="276" r:id="rId10"/>
    <p:sldId id="262" r:id="rId11"/>
    <p:sldId id="271" r:id="rId12"/>
    <p:sldId id="272" r:id="rId13"/>
    <p:sldId id="273" r:id="rId14"/>
    <p:sldId id="264" r:id="rId15"/>
    <p:sldId id="277" r:id="rId16"/>
    <p:sldId id="269" r:id="rId17"/>
    <p:sldId id="268" r:id="rId18"/>
    <p:sldId id="278" r:id="rId19"/>
  </p:sldIdLst>
  <p:sldSz cx="12192000" cy="6858000"/>
  <p:notesSz cx="6888163" cy="100203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C7558A-B07A-356B-A263-60B128C057F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3CC18FF-6D87-37F9-716E-37D5CD5984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F7F81F9-219E-111C-9DC1-9E37B9BEB188}"/>
              </a:ext>
            </a:extLst>
          </p:cNvPr>
          <p:cNvSpPr>
            <a:spLocks noGrp="1"/>
          </p:cNvSpPr>
          <p:nvPr>
            <p:ph type="dt" sz="half" idx="10"/>
          </p:nvPr>
        </p:nvSpPr>
        <p:spPr/>
        <p:txBody>
          <a:bodyPr/>
          <a:lstStyle/>
          <a:p>
            <a:fld id="{FA8BF4BA-5B70-4FFD-AA39-128622AA559E}" type="datetimeFigureOut">
              <a:rPr lang="it-IT" smtClean="0"/>
              <a:t>06/02/2024</a:t>
            </a:fld>
            <a:endParaRPr lang="it-IT"/>
          </a:p>
        </p:txBody>
      </p:sp>
      <p:sp>
        <p:nvSpPr>
          <p:cNvPr id="5" name="Segnaposto piè di pagina 4">
            <a:extLst>
              <a:ext uri="{FF2B5EF4-FFF2-40B4-BE49-F238E27FC236}">
                <a16:creationId xmlns:a16="http://schemas.microsoft.com/office/drawing/2014/main" id="{A14D4105-AD1C-D32D-23BF-10E70E162DE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B9D01D7-0770-5A4C-F682-0D0182795132}"/>
              </a:ext>
            </a:extLst>
          </p:cNvPr>
          <p:cNvSpPr>
            <a:spLocks noGrp="1"/>
          </p:cNvSpPr>
          <p:nvPr>
            <p:ph type="sldNum" sz="quarter" idx="12"/>
          </p:nvPr>
        </p:nvSpPr>
        <p:spPr/>
        <p:txBody>
          <a:bodyPr/>
          <a:lstStyle/>
          <a:p>
            <a:fld id="{8B32F00B-E3DD-45E0-A380-10BFD9AF6915}" type="slidenum">
              <a:rPr lang="it-IT" smtClean="0"/>
              <a:t>‹N›</a:t>
            </a:fld>
            <a:endParaRPr lang="it-IT"/>
          </a:p>
        </p:txBody>
      </p:sp>
    </p:spTree>
    <p:extLst>
      <p:ext uri="{BB962C8B-B14F-4D97-AF65-F5344CB8AC3E}">
        <p14:creationId xmlns:p14="http://schemas.microsoft.com/office/powerpoint/2010/main" val="2257457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7B9E28-5C2E-6952-DF02-61F7E1E9ADA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9B22476-FA06-0B3A-BD7B-07B81E43870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84DD6BA-8757-BF15-E184-078CBD7918FF}"/>
              </a:ext>
            </a:extLst>
          </p:cNvPr>
          <p:cNvSpPr>
            <a:spLocks noGrp="1"/>
          </p:cNvSpPr>
          <p:nvPr>
            <p:ph type="dt" sz="half" idx="10"/>
          </p:nvPr>
        </p:nvSpPr>
        <p:spPr/>
        <p:txBody>
          <a:bodyPr/>
          <a:lstStyle/>
          <a:p>
            <a:fld id="{FA8BF4BA-5B70-4FFD-AA39-128622AA559E}" type="datetimeFigureOut">
              <a:rPr lang="it-IT" smtClean="0"/>
              <a:t>06/02/2024</a:t>
            </a:fld>
            <a:endParaRPr lang="it-IT"/>
          </a:p>
        </p:txBody>
      </p:sp>
      <p:sp>
        <p:nvSpPr>
          <p:cNvPr id="5" name="Segnaposto piè di pagina 4">
            <a:extLst>
              <a:ext uri="{FF2B5EF4-FFF2-40B4-BE49-F238E27FC236}">
                <a16:creationId xmlns:a16="http://schemas.microsoft.com/office/drawing/2014/main" id="{DA7FC0FE-D703-D8BC-26CF-EBA7B170476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F31D297-8EFA-223E-2220-2AF9A23BFB29}"/>
              </a:ext>
            </a:extLst>
          </p:cNvPr>
          <p:cNvSpPr>
            <a:spLocks noGrp="1"/>
          </p:cNvSpPr>
          <p:nvPr>
            <p:ph type="sldNum" sz="quarter" idx="12"/>
          </p:nvPr>
        </p:nvSpPr>
        <p:spPr/>
        <p:txBody>
          <a:bodyPr/>
          <a:lstStyle/>
          <a:p>
            <a:fld id="{8B32F00B-E3DD-45E0-A380-10BFD9AF6915}" type="slidenum">
              <a:rPr lang="it-IT" smtClean="0"/>
              <a:t>‹N›</a:t>
            </a:fld>
            <a:endParaRPr lang="it-IT"/>
          </a:p>
        </p:txBody>
      </p:sp>
    </p:spTree>
    <p:extLst>
      <p:ext uri="{BB962C8B-B14F-4D97-AF65-F5344CB8AC3E}">
        <p14:creationId xmlns:p14="http://schemas.microsoft.com/office/powerpoint/2010/main" val="1057762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73FF45E-AFF0-F229-9776-65C394BCFC6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7A8C708-4A64-44F0-D83E-CBC681A60DC3}"/>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2D2869B-4E9E-E2C9-4364-70C6C3EF1D83}"/>
              </a:ext>
            </a:extLst>
          </p:cNvPr>
          <p:cNvSpPr>
            <a:spLocks noGrp="1"/>
          </p:cNvSpPr>
          <p:nvPr>
            <p:ph type="dt" sz="half" idx="10"/>
          </p:nvPr>
        </p:nvSpPr>
        <p:spPr/>
        <p:txBody>
          <a:bodyPr/>
          <a:lstStyle/>
          <a:p>
            <a:fld id="{FA8BF4BA-5B70-4FFD-AA39-128622AA559E}" type="datetimeFigureOut">
              <a:rPr lang="it-IT" smtClean="0"/>
              <a:t>06/02/2024</a:t>
            </a:fld>
            <a:endParaRPr lang="it-IT"/>
          </a:p>
        </p:txBody>
      </p:sp>
      <p:sp>
        <p:nvSpPr>
          <p:cNvPr id="5" name="Segnaposto piè di pagina 4">
            <a:extLst>
              <a:ext uri="{FF2B5EF4-FFF2-40B4-BE49-F238E27FC236}">
                <a16:creationId xmlns:a16="http://schemas.microsoft.com/office/drawing/2014/main" id="{193382F5-E31C-98A4-34FC-C76CEBD2659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FC3ABD2-5D0A-833C-C4E5-28B3FE7B2F02}"/>
              </a:ext>
            </a:extLst>
          </p:cNvPr>
          <p:cNvSpPr>
            <a:spLocks noGrp="1"/>
          </p:cNvSpPr>
          <p:nvPr>
            <p:ph type="sldNum" sz="quarter" idx="12"/>
          </p:nvPr>
        </p:nvSpPr>
        <p:spPr/>
        <p:txBody>
          <a:bodyPr/>
          <a:lstStyle/>
          <a:p>
            <a:fld id="{8B32F00B-E3DD-45E0-A380-10BFD9AF6915}" type="slidenum">
              <a:rPr lang="it-IT" smtClean="0"/>
              <a:t>‹N›</a:t>
            </a:fld>
            <a:endParaRPr lang="it-IT"/>
          </a:p>
        </p:txBody>
      </p:sp>
    </p:spTree>
    <p:extLst>
      <p:ext uri="{BB962C8B-B14F-4D97-AF65-F5344CB8AC3E}">
        <p14:creationId xmlns:p14="http://schemas.microsoft.com/office/powerpoint/2010/main" val="624721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D3EFE3-B357-6602-A61A-08B1F18F0EA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6279711-0CF0-67AC-FA62-EF708F143AB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493DF40-F95D-2F2A-3E0C-47E5F67DB452}"/>
              </a:ext>
            </a:extLst>
          </p:cNvPr>
          <p:cNvSpPr>
            <a:spLocks noGrp="1"/>
          </p:cNvSpPr>
          <p:nvPr>
            <p:ph type="dt" sz="half" idx="10"/>
          </p:nvPr>
        </p:nvSpPr>
        <p:spPr/>
        <p:txBody>
          <a:bodyPr/>
          <a:lstStyle/>
          <a:p>
            <a:fld id="{FA8BF4BA-5B70-4FFD-AA39-128622AA559E}" type="datetimeFigureOut">
              <a:rPr lang="it-IT" smtClean="0"/>
              <a:t>06/02/2024</a:t>
            </a:fld>
            <a:endParaRPr lang="it-IT"/>
          </a:p>
        </p:txBody>
      </p:sp>
      <p:sp>
        <p:nvSpPr>
          <p:cNvPr id="5" name="Segnaposto piè di pagina 4">
            <a:extLst>
              <a:ext uri="{FF2B5EF4-FFF2-40B4-BE49-F238E27FC236}">
                <a16:creationId xmlns:a16="http://schemas.microsoft.com/office/drawing/2014/main" id="{F8009DC4-6AB6-839B-0214-684566BBF17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2F13F0B-3A4F-EFF8-E3D6-196E80EA75B7}"/>
              </a:ext>
            </a:extLst>
          </p:cNvPr>
          <p:cNvSpPr>
            <a:spLocks noGrp="1"/>
          </p:cNvSpPr>
          <p:nvPr>
            <p:ph type="sldNum" sz="quarter" idx="12"/>
          </p:nvPr>
        </p:nvSpPr>
        <p:spPr/>
        <p:txBody>
          <a:bodyPr/>
          <a:lstStyle/>
          <a:p>
            <a:fld id="{8B32F00B-E3DD-45E0-A380-10BFD9AF6915}" type="slidenum">
              <a:rPr lang="it-IT" smtClean="0"/>
              <a:t>‹N›</a:t>
            </a:fld>
            <a:endParaRPr lang="it-IT"/>
          </a:p>
        </p:txBody>
      </p:sp>
    </p:spTree>
    <p:extLst>
      <p:ext uri="{BB962C8B-B14F-4D97-AF65-F5344CB8AC3E}">
        <p14:creationId xmlns:p14="http://schemas.microsoft.com/office/powerpoint/2010/main" val="2459265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3147A9-6472-F6D6-757D-9C11089961B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27B102A-9AAF-B28B-99C8-5AEE2D9700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88A6C3F-B4C3-52CC-09B2-B7B3BF9AFF8A}"/>
              </a:ext>
            </a:extLst>
          </p:cNvPr>
          <p:cNvSpPr>
            <a:spLocks noGrp="1"/>
          </p:cNvSpPr>
          <p:nvPr>
            <p:ph type="dt" sz="half" idx="10"/>
          </p:nvPr>
        </p:nvSpPr>
        <p:spPr/>
        <p:txBody>
          <a:bodyPr/>
          <a:lstStyle/>
          <a:p>
            <a:fld id="{FA8BF4BA-5B70-4FFD-AA39-128622AA559E}" type="datetimeFigureOut">
              <a:rPr lang="it-IT" smtClean="0"/>
              <a:t>06/02/2024</a:t>
            </a:fld>
            <a:endParaRPr lang="it-IT"/>
          </a:p>
        </p:txBody>
      </p:sp>
      <p:sp>
        <p:nvSpPr>
          <p:cNvPr id="5" name="Segnaposto piè di pagina 4">
            <a:extLst>
              <a:ext uri="{FF2B5EF4-FFF2-40B4-BE49-F238E27FC236}">
                <a16:creationId xmlns:a16="http://schemas.microsoft.com/office/drawing/2014/main" id="{97A9A0BA-255E-5E70-5614-9D8EFE59F3E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7C2F11A-C42F-04AD-1864-BC8BB7A71726}"/>
              </a:ext>
            </a:extLst>
          </p:cNvPr>
          <p:cNvSpPr>
            <a:spLocks noGrp="1"/>
          </p:cNvSpPr>
          <p:nvPr>
            <p:ph type="sldNum" sz="quarter" idx="12"/>
          </p:nvPr>
        </p:nvSpPr>
        <p:spPr/>
        <p:txBody>
          <a:bodyPr/>
          <a:lstStyle/>
          <a:p>
            <a:fld id="{8B32F00B-E3DD-45E0-A380-10BFD9AF6915}" type="slidenum">
              <a:rPr lang="it-IT" smtClean="0"/>
              <a:t>‹N›</a:t>
            </a:fld>
            <a:endParaRPr lang="it-IT"/>
          </a:p>
        </p:txBody>
      </p:sp>
    </p:spTree>
    <p:extLst>
      <p:ext uri="{BB962C8B-B14F-4D97-AF65-F5344CB8AC3E}">
        <p14:creationId xmlns:p14="http://schemas.microsoft.com/office/powerpoint/2010/main" val="14822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EBC12C-68B5-3CB0-244B-974380E11C1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7232B3B-C536-919A-7542-FF7847E93005}"/>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3E1A0B3-9CE1-9508-0A02-2D0F4923AD2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304AF6AE-A0B6-C7B0-702E-4AE3E51B1C4D}"/>
              </a:ext>
            </a:extLst>
          </p:cNvPr>
          <p:cNvSpPr>
            <a:spLocks noGrp="1"/>
          </p:cNvSpPr>
          <p:nvPr>
            <p:ph type="dt" sz="half" idx="10"/>
          </p:nvPr>
        </p:nvSpPr>
        <p:spPr/>
        <p:txBody>
          <a:bodyPr/>
          <a:lstStyle/>
          <a:p>
            <a:fld id="{FA8BF4BA-5B70-4FFD-AA39-128622AA559E}" type="datetimeFigureOut">
              <a:rPr lang="it-IT" smtClean="0"/>
              <a:t>06/02/2024</a:t>
            </a:fld>
            <a:endParaRPr lang="it-IT"/>
          </a:p>
        </p:txBody>
      </p:sp>
      <p:sp>
        <p:nvSpPr>
          <p:cNvPr id="6" name="Segnaposto piè di pagina 5">
            <a:extLst>
              <a:ext uri="{FF2B5EF4-FFF2-40B4-BE49-F238E27FC236}">
                <a16:creationId xmlns:a16="http://schemas.microsoft.com/office/drawing/2014/main" id="{0108A057-A467-E8F9-F0D9-84560B741E3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1F5BD05-3920-B4AA-E679-B495B5079A5B}"/>
              </a:ext>
            </a:extLst>
          </p:cNvPr>
          <p:cNvSpPr>
            <a:spLocks noGrp="1"/>
          </p:cNvSpPr>
          <p:nvPr>
            <p:ph type="sldNum" sz="quarter" idx="12"/>
          </p:nvPr>
        </p:nvSpPr>
        <p:spPr/>
        <p:txBody>
          <a:bodyPr/>
          <a:lstStyle/>
          <a:p>
            <a:fld id="{8B32F00B-E3DD-45E0-A380-10BFD9AF6915}" type="slidenum">
              <a:rPr lang="it-IT" smtClean="0"/>
              <a:t>‹N›</a:t>
            </a:fld>
            <a:endParaRPr lang="it-IT"/>
          </a:p>
        </p:txBody>
      </p:sp>
    </p:spTree>
    <p:extLst>
      <p:ext uri="{BB962C8B-B14F-4D97-AF65-F5344CB8AC3E}">
        <p14:creationId xmlns:p14="http://schemas.microsoft.com/office/powerpoint/2010/main" val="2589320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ACD923-BCFC-DDF7-BD39-28E15D93AEF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BA216BF-95AA-B8B0-4FBD-C838023F3A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73F80CA-842E-ADE2-A7C8-05F3879B821F}"/>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EDBA540-51DD-E8F2-BF82-C636A0EF4E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3EC04D3-EEBB-71AA-BC59-1C97BAF4D5A0}"/>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790A7848-61D6-F26F-DAA0-6FBB0DF74C3F}"/>
              </a:ext>
            </a:extLst>
          </p:cNvPr>
          <p:cNvSpPr>
            <a:spLocks noGrp="1"/>
          </p:cNvSpPr>
          <p:nvPr>
            <p:ph type="dt" sz="half" idx="10"/>
          </p:nvPr>
        </p:nvSpPr>
        <p:spPr/>
        <p:txBody>
          <a:bodyPr/>
          <a:lstStyle/>
          <a:p>
            <a:fld id="{FA8BF4BA-5B70-4FFD-AA39-128622AA559E}" type="datetimeFigureOut">
              <a:rPr lang="it-IT" smtClean="0"/>
              <a:t>06/02/2024</a:t>
            </a:fld>
            <a:endParaRPr lang="it-IT"/>
          </a:p>
        </p:txBody>
      </p:sp>
      <p:sp>
        <p:nvSpPr>
          <p:cNvPr id="8" name="Segnaposto piè di pagina 7">
            <a:extLst>
              <a:ext uri="{FF2B5EF4-FFF2-40B4-BE49-F238E27FC236}">
                <a16:creationId xmlns:a16="http://schemas.microsoft.com/office/drawing/2014/main" id="{E745FDF6-9F9C-8426-9D28-13407282E0B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AC3130B-9EDB-FC0C-541F-0335443F934B}"/>
              </a:ext>
            </a:extLst>
          </p:cNvPr>
          <p:cNvSpPr>
            <a:spLocks noGrp="1"/>
          </p:cNvSpPr>
          <p:nvPr>
            <p:ph type="sldNum" sz="quarter" idx="12"/>
          </p:nvPr>
        </p:nvSpPr>
        <p:spPr/>
        <p:txBody>
          <a:bodyPr/>
          <a:lstStyle/>
          <a:p>
            <a:fld id="{8B32F00B-E3DD-45E0-A380-10BFD9AF6915}" type="slidenum">
              <a:rPr lang="it-IT" smtClean="0"/>
              <a:t>‹N›</a:t>
            </a:fld>
            <a:endParaRPr lang="it-IT"/>
          </a:p>
        </p:txBody>
      </p:sp>
    </p:spTree>
    <p:extLst>
      <p:ext uri="{BB962C8B-B14F-4D97-AF65-F5344CB8AC3E}">
        <p14:creationId xmlns:p14="http://schemas.microsoft.com/office/powerpoint/2010/main" val="1497834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A8D49B-3C06-401B-EEE0-A002098DB82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3DC3ECA-CDC7-B8BE-B009-2C9D87EDC321}"/>
              </a:ext>
            </a:extLst>
          </p:cNvPr>
          <p:cNvSpPr>
            <a:spLocks noGrp="1"/>
          </p:cNvSpPr>
          <p:nvPr>
            <p:ph type="dt" sz="half" idx="10"/>
          </p:nvPr>
        </p:nvSpPr>
        <p:spPr/>
        <p:txBody>
          <a:bodyPr/>
          <a:lstStyle/>
          <a:p>
            <a:fld id="{FA8BF4BA-5B70-4FFD-AA39-128622AA559E}" type="datetimeFigureOut">
              <a:rPr lang="it-IT" smtClean="0"/>
              <a:t>06/02/2024</a:t>
            </a:fld>
            <a:endParaRPr lang="it-IT"/>
          </a:p>
        </p:txBody>
      </p:sp>
      <p:sp>
        <p:nvSpPr>
          <p:cNvPr id="4" name="Segnaposto piè di pagina 3">
            <a:extLst>
              <a:ext uri="{FF2B5EF4-FFF2-40B4-BE49-F238E27FC236}">
                <a16:creationId xmlns:a16="http://schemas.microsoft.com/office/drawing/2014/main" id="{8F923FFA-208A-4758-4B6D-65BBD6B4C47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9AC72B1-A622-B2E6-1C0D-EF5A3571643F}"/>
              </a:ext>
            </a:extLst>
          </p:cNvPr>
          <p:cNvSpPr>
            <a:spLocks noGrp="1"/>
          </p:cNvSpPr>
          <p:nvPr>
            <p:ph type="sldNum" sz="quarter" idx="12"/>
          </p:nvPr>
        </p:nvSpPr>
        <p:spPr/>
        <p:txBody>
          <a:bodyPr/>
          <a:lstStyle/>
          <a:p>
            <a:fld id="{8B32F00B-E3DD-45E0-A380-10BFD9AF6915}" type="slidenum">
              <a:rPr lang="it-IT" smtClean="0"/>
              <a:t>‹N›</a:t>
            </a:fld>
            <a:endParaRPr lang="it-IT"/>
          </a:p>
        </p:txBody>
      </p:sp>
    </p:spTree>
    <p:extLst>
      <p:ext uri="{BB962C8B-B14F-4D97-AF65-F5344CB8AC3E}">
        <p14:creationId xmlns:p14="http://schemas.microsoft.com/office/powerpoint/2010/main" val="1568558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E522544-0CC7-C741-64C0-CAD02DAB13CB}"/>
              </a:ext>
            </a:extLst>
          </p:cNvPr>
          <p:cNvSpPr>
            <a:spLocks noGrp="1"/>
          </p:cNvSpPr>
          <p:nvPr>
            <p:ph type="dt" sz="half" idx="10"/>
          </p:nvPr>
        </p:nvSpPr>
        <p:spPr/>
        <p:txBody>
          <a:bodyPr/>
          <a:lstStyle/>
          <a:p>
            <a:fld id="{FA8BF4BA-5B70-4FFD-AA39-128622AA559E}" type="datetimeFigureOut">
              <a:rPr lang="it-IT" smtClean="0"/>
              <a:t>06/02/2024</a:t>
            </a:fld>
            <a:endParaRPr lang="it-IT"/>
          </a:p>
        </p:txBody>
      </p:sp>
      <p:sp>
        <p:nvSpPr>
          <p:cNvPr id="3" name="Segnaposto piè di pagina 2">
            <a:extLst>
              <a:ext uri="{FF2B5EF4-FFF2-40B4-BE49-F238E27FC236}">
                <a16:creationId xmlns:a16="http://schemas.microsoft.com/office/drawing/2014/main" id="{D9178A02-B102-8120-5101-6E27F39ED0E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AC43426-555C-0239-01BF-A1DB14F7EA1C}"/>
              </a:ext>
            </a:extLst>
          </p:cNvPr>
          <p:cNvSpPr>
            <a:spLocks noGrp="1"/>
          </p:cNvSpPr>
          <p:nvPr>
            <p:ph type="sldNum" sz="quarter" idx="12"/>
          </p:nvPr>
        </p:nvSpPr>
        <p:spPr/>
        <p:txBody>
          <a:bodyPr/>
          <a:lstStyle/>
          <a:p>
            <a:fld id="{8B32F00B-E3DD-45E0-A380-10BFD9AF6915}" type="slidenum">
              <a:rPr lang="it-IT" smtClean="0"/>
              <a:t>‹N›</a:t>
            </a:fld>
            <a:endParaRPr lang="it-IT"/>
          </a:p>
        </p:txBody>
      </p:sp>
    </p:spTree>
    <p:extLst>
      <p:ext uri="{BB962C8B-B14F-4D97-AF65-F5344CB8AC3E}">
        <p14:creationId xmlns:p14="http://schemas.microsoft.com/office/powerpoint/2010/main" val="1711804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B4885D-1832-5157-98A1-F3B12A2EF35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77ABCB4-7587-1FC6-7EB5-EA7DF338C4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2AE259A-AC7B-9FB2-4F8D-A5B6DB88C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A46BE4E-0CDA-9DF5-B249-E90046D3B1A4}"/>
              </a:ext>
            </a:extLst>
          </p:cNvPr>
          <p:cNvSpPr>
            <a:spLocks noGrp="1"/>
          </p:cNvSpPr>
          <p:nvPr>
            <p:ph type="dt" sz="half" idx="10"/>
          </p:nvPr>
        </p:nvSpPr>
        <p:spPr/>
        <p:txBody>
          <a:bodyPr/>
          <a:lstStyle/>
          <a:p>
            <a:fld id="{FA8BF4BA-5B70-4FFD-AA39-128622AA559E}" type="datetimeFigureOut">
              <a:rPr lang="it-IT" smtClean="0"/>
              <a:t>06/02/2024</a:t>
            </a:fld>
            <a:endParaRPr lang="it-IT"/>
          </a:p>
        </p:txBody>
      </p:sp>
      <p:sp>
        <p:nvSpPr>
          <p:cNvPr id="6" name="Segnaposto piè di pagina 5">
            <a:extLst>
              <a:ext uri="{FF2B5EF4-FFF2-40B4-BE49-F238E27FC236}">
                <a16:creationId xmlns:a16="http://schemas.microsoft.com/office/drawing/2014/main" id="{86677103-C66C-A9D5-8CDD-0E5C5E85781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69E4067-1D9B-BCB3-73A9-E3321B24AC6F}"/>
              </a:ext>
            </a:extLst>
          </p:cNvPr>
          <p:cNvSpPr>
            <a:spLocks noGrp="1"/>
          </p:cNvSpPr>
          <p:nvPr>
            <p:ph type="sldNum" sz="quarter" idx="12"/>
          </p:nvPr>
        </p:nvSpPr>
        <p:spPr/>
        <p:txBody>
          <a:bodyPr/>
          <a:lstStyle/>
          <a:p>
            <a:fld id="{8B32F00B-E3DD-45E0-A380-10BFD9AF6915}" type="slidenum">
              <a:rPr lang="it-IT" smtClean="0"/>
              <a:t>‹N›</a:t>
            </a:fld>
            <a:endParaRPr lang="it-IT"/>
          </a:p>
        </p:txBody>
      </p:sp>
    </p:spTree>
    <p:extLst>
      <p:ext uri="{BB962C8B-B14F-4D97-AF65-F5344CB8AC3E}">
        <p14:creationId xmlns:p14="http://schemas.microsoft.com/office/powerpoint/2010/main" val="3291426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DE1BC0-AAFC-879B-46DB-B12F5EC4A63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FB5DAA8-F0C1-6FF7-299D-2449CA3C91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D440007-E247-5FC9-EAF9-E3564622E6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047A107-1547-23FB-7C09-F1C4EBB7F9FB}"/>
              </a:ext>
            </a:extLst>
          </p:cNvPr>
          <p:cNvSpPr>
            <a:spLocks noGrp="1"/>
          </p:cNvSpPr>
          <p:nvPr>
            <p:ph type="dt" sz="half" idx="10"/>
          </p:nvPr>
        </p:nvSpPr>
        <p:spPr/>
        <p:txBody>
          <a:bodyPr/>
          <a:lstStyle/>
          <a:p>
            <a:fld id="{FA8BF4BA-5B70-4FFD-AA39-128622AA559E}" type="datetimeFigureOut">
              <a:rPr lang="it-IT" smtClean="0"/>
              <a:t>06/02/2024</a:t>
            </a:fld>
            <a:endParaRPr lang="it-IT"/>
          </a:p>
        </p:txBody>
      </p:sp>
      <p:sp>
        <p:nvSpPr>
          <p:cNvPr id="6" name="Segnaposto piè di pagina 5">
            <a:extLst>
              <a:ext uri="{FF2B5EF4-FFF2-40B4-BE49-F238E27FC236}">
                <a16:creationId xmlns:a16="http://schemas.microsoft.com/office/drawing/2014/main" id="{744822AB-1DC6-1B50-4F50-926C245C584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92558F7-883E-3088-987E-EE7C312BAECC}"/>
              </a:ext>
            </a:extLst>
          </p:cNvPr>
          <p:cNvSpPr>
            <a:spLocks noGrp="1"/>
          </p:cNvSpPr>
          <p:nvPr>
            <p:ph type="sldNum" sz="quarter" idx="12"/>
          </p:nvPr>
        </p:nvSpPr>
        <p:spPr/>
        <p:txBody>
          <a:bodyPr/>
          <a:lstStyle/>
          <a:p>
            <a:fld id="{8B32F00B-E3DD-45E0-A380-10BFD9AF6915}" type="slidenum">
              <a:rPr lang="it-IT" smtClean="0"/>
              <a:t>‹N›</a:t>
            </a:fld>
            <a:endParaRPr lang="it-IT"/>
          </a:p>
        </p:txBody>
      </p:sp>
    </p:spTree>
    <p:extLst>
      <p:ext uri="{BB962C8B-B14F-4D97-AF65-F5344CB8AC3E}">
        <p14:creationId xmlns:p14="http://schemas.microsoft.com/office/powerpoint/2010/main" val="1327564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DA6CF66-990B-9C29-804C-B7EAC5EFD5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93AA462-CCD1-EAC1-8E46-5E36AFDB98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3BB9F99-6612-D0C4-E1DB-A03CF625A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8BF4BA-5B70-4FFD-AA39-128622AA559E}" type="datetimeFigureOut">
              <a:rPr lang="it-IT" smtClean="0"/>
              <a:t>06/02/2024</a:t>
            </a:fld>
            <a:endParaRPr lang="it-IT"/>
          </a:p>
        </p:txBody>
      </p:sp>
      <p:sp>
        <p:nvSpPr>
          <p:cNvPr id="5" name="Segnaposto piè di pagina 4">
            <a:extLst>
              <a:ext uri="{FF2B5EF4-FFF2-40B4-BE49-F238E27FC236}">
                <a16:creationId xmlns:a16="http://schemas.microsoft.com/office/drawing/2014/main" id="{AF177653-246F-51D3-BC2F-804BED3BF5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87B53AD4-6C03-7B8A-6E6D-8E46731ACA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2F00B-E3DD-45E0-A380-10BFD9AF6915}" type="slidenum">
              <a:rPr lang="it-IT" smtClean="0"/>
              <a:t>‹N›</a:t>
            </a:fld>
            <a:endParaRPr lang="it-IT"/>
          </a:p>
        </p:txBody>
      </p:sp>
    </p:spTree>
    <p:extLst>
      <p:ext uri="{BB962C8B-B14F-4D97-AF65-F5344CB8AC3E}">
        <p14:creationId xmlns:p14="http://schemas.microsoft.com/office/powerpoint/2010/main" val="2655675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confedilizia.it/sedi-territoriali/"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D1E65D-746D-424B-3E08-B52CB1231AD6}"/>
              </a:ext>
            </a:extLst>
          </p:cNvPr>
          <p:cNvSpPr>
            <a:spLocks noGrp="1"/>
          </p:cNvSpPr>
          <p:nvPr>
            <p:ph type="ctrTitle"/>
          </p:nvPr>
        </p:nvSpPr>
        <p:spPr>
          <a:xfrm>
            <a:off x="760639" y="865415"/>
            <a:ext cx="10670721" cy="2988127"/>
          </a:xfrm>
        </p:spPr>
        <p:txBody>
          <a:bodyPr>
            <a:normAutofit/>
          </a:bodyPr>
          <a:lstStyle/>
          <a:p>
            <a:endParaRPr lang="it-IT" dirty="0"/>
          </a:p>
        </p:txBody>
      </p:sp>
      <p:pic>
        <p:nvPicPr>
          <p:cNvPr id="4" name="Immagine 3">
            <a:extLst>
              <a:ext uri="{FF2B5EF4-FFF2-40B4-BE49-F238E27FC236}">
                <a16:creationId xmlns:a16="http://schemas.microsoft.com/office/drawing/2014/main" id="{26C8879F-3A44-33C9-9C50-40F55D1C10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179" y="104310"/>
            <a:ext cx="11521440" cy="6480048"/>
          </a:xfrm>
          <a:prstGeom prst="rect">
            <a:avLst/>
          </a:prstGeom>
        </p:spPr>
      </p:pic>
      <p:sp>
        <p:nvSpPr>
          <p:cNvPr id="5" name="CasellaDiTesto 4">
            <a:extLst>
              <a:ext uri="{FF2B5EF4-FFF2-40B4-BE49-F238E27FC236}">
                <a16:creationId xmlns:a16="http://schemas.microsoft.com/office/drawing/2014/main" id="{1B6E26A4-AC73-603B-914A-D0B0C09E2CC8}"/>
              </a:ext>
            </a:extLst>
          </p:cNvPr>
          <p:cNvSpPr txBox="1"/>
          <p:nvPr/>
        </p:nvSpPr>
        <p:spPr>
          <a:xfrm>
            <a:off x="1905000" y="5334000"/>
            <a:ext cx="8271933" cy="738664"/>
          </a:xfrm>
          <a:prstGeom prst="rect">
            <a:avLst/>
          </a:prstGeom>
          <a:noFill/>
        </p:spPr>
        <p:txBody>
          <a:bodyPr wrap="square" rtlCol="0">
            <a:spAutoFit/>
          </a:bodyPr>
          <a:lstStyle/>
          <a:p>
            <a:pPr algn="ctr"/>
            <a:r>
              <a:rPr lang="it-IT" sz="2400" b="1" i="0" dirty="0">
                <a:solidFill>
                  <a:srgbClr val="E7693C"/>
                </a:solidFill>
                <a:effectLst/>
                <a:latin typeface="Arial" panose="020B0604020202020204" pitchFamily="34" charset="0"/>
                <a:cs typeface="Arial" panose="020B0604020202020204" pitchFamily="34" charset="0"/>
              </a:rPr>
              <a:t>SERVIZIO PER GLI ITALIANI ALL’ESTERO</a:t>
            </a:r>
          </a:p>
          <a:p>
            <a:endParaRPr lang="it-IT" dirty="0"/>
          </a:p>
        </p:txBody>
      </p:sp>
    </p:spTree>
    <p:extLst>
      <p:ext uri="{BB962C8B-B14F-4D97-AF65-F5344CB8AC3E}">
        <p14:creationId xmlns:p14="http://schemas.microsoft.com/office/powerpoint/2010/main" val="3392981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gnaposto contenuto 7">
            <a:extLst>
              <a:ext uri="{FF2B5EF4-FFF2-40B4-BE49-F238E27FC236}">
                <a16:creationId xmlns:a16="http://schemas.microsoft.com/office/drawing/2014/main" id="{3F1DE2F4-9394-B03F-196E-28065281069D}"/>
              </a:ext>
            </a:extLst>
          </p:cNvPr>
          <p:cNvPicPr>
            <a:picLocks noGrp="1" noChangeAspect="1"/>
          </p:cNvPicPr>
          <p:nvPr>
            <p:ph idx="1"/>
          </p:nvPr>
        </p:nvPicPr>
        <p:blipFill>
          <a:blip r:embed="rId2"/>
          <a:stretch>
            <a:fillRect/>
          </a:stretch>
        </p:blipFill>
        <p:spPr>
          <a:xfrm>
            <a:off x="2205632" y="607572"/>
            <a:ext cx="7393232" cy="5776899"/>
          </a:xfrm>
        </p:spPr>
      </p:pic>
    </p:spTree>
    <p:extLst>
      <p:ext uri="{BB962C8B-B14F-4D97-AF65-F5344CB8AC3E}">
        <p14:creationId xmlns:p14="http://schemas.microsoft.com/office/powerpoint/2010/main" val="1325796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B96876F1-FCB9-3545-4DCB-C93EDE34389E}"/>
              </a:ext>
            </a:extLst>
          </p:cNvPr>
          <p:cNvPicPr>
            <a:picLocks noGrp="1" noChangeAspect="1"/>
          </p:cNvPicPr>
          <p:nvPr>
            <p:ph idx="1"/>
          </p:nvPr>
        </p:nvPicPr>
        <p:blipFill>
          <a:blip r:embed="rId2"/>
          <a:stretch>
            <a:fillRect/>
          </a:stretch>
        </p:blipFill>
        <p:spPr>
          <a:xfrm>
            <a:off x="3205843" y="755196"/>
            <a:ext cx="5780313" cy="5347608"/>
          </a:xfrm>
        </p:spPr>
      </p:pic>
    </p:spTree>
    <p:extLst>
      <p:ext uri="{BB962C8B-B14F-4D97-AF65-F5344CB8AC3E}">
        <p14:creationId xmlns:p14="http://schemas.microsoft.com/office/powerpoint/2010/main" val="1628903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EDAB8049-973D-2418-9EE4-EC874EF3BA5B}"/>
              </a:ext>
            </a:extLst>
          </p:cNvPr>
          <p:cNvPicPr>
            <a:picLocks noGrp="1" noChangeAspect="1"/>
          </p:cNvPicPr>
          <p:nvPr>
            <p:ph idx="1"/>
          </p:nvPr>
        </p:nvPicPr>
        <p:blipFill>
          <a:blip r:embed="rId2"/>
          <a:stretch>
            <a:fillRect/>
          </a:stretch>
        </p:blipFill>
        <p:spPr>
          <a:xfrm>
            <a:off x="1866900" y="334737"/>
            <a:ext cx="8458200" cy="6523263"/>
          </a:xfrm>
        </p:spPr>
      </p:pic>
    </p:spTree>
    <p:extLst>
      <p:ext uri="{BB962C8B-B14F-4D97-AF65-F5344CB8AC3E}">
        <p14:creationId xmlns:p14="http://schemas.microsoft.com/office/powerpoint/2010/main" val="1387880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a:extLst>
              <a:ext uri="{FF2B5EF4-FFF2-40B4-BE49-F238E27FC236}">
                <a16:creationId xmlns:a16="http://schemas.microsoft.com/office/drawing/2014/main" id="{E08867BD-082E-D10D-B215-5B8CC6C032EA}"/>
              </a:ext>
            </a:extLst>
          </p:cNvPr>
          <p:cNvPicPr>
            <a:picLocks noGrp="1" noChangeAspect="1"/>
          </p:cNvPicPr>
          <p:nvPr>
            <p:ph idx="1"/>
          </p:nvPr>
        </p:nvPicPr>
        <p:blipFill>
          <a:blip r:embed="rId2"/>
          <a:stretch>
            <a:fillRect/>
          </a:stretch>
        </p:blipFill>
        <p:spPr>
          <a:xfrm>
            <a:off x="3124200" y="24493"/>
            <a:ext cx="5943599" cy="6833507"/>
          </a:xfrm>
        </p:spPr>
      </p:pic>
    </p:spTree>
    <p:extLst>
      <p:ext uri="{BB962C8B-B14F-4D97-AF65-F5344CB8AC3E}">
        <p14:creationId xmlns:p14="http://schemas.microsoft.com/office/powerpoint/2010/main" val="2887676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0213F2-E899-265A-65D0-C97A3759F310}"/>
              </a:ext>
            </a:extLst>
          </p:cNvPr>
          <p:cNvSpPr>
            <a:spLocks noGrp="1"/>
          </p:cNvSpPr>
          <p:nvPr>
            <p:ph type="title"/>
          </p:nvPr>
        </p:nvSpPr>
        <p:spPr>
          <a:xfrm>
            <a:off x="865413" y="212271"/>
            <a:ext cx="9886951" cy="7666265"/>
          </a:xfrm>
        </p:spPr>
        <p:txBody>
          <a:bodyPr>
            <a:normAutofit/>
          </a:bodyPr>
          <a:lstStyle/>
          <a:p>
            <a:br>
              <a:rPr lang="it-IT" sz="1400" b="0" i="0" dirty="0">
                <a:solidFill>
                  <a:srgbClr val="1A1A1A"/>
                </a:solidFill>
                <a:effectLst/>
                <a:latin typeface="Titillium Web" panose="00000500000000000000" pitchFamily="2" charset="0"/>
              </a:rPr>
            </a:br>
            <a:br>
              <a:rPr lang="it-IT" sz="1400" b="0" i="0" dirty="0">
                <a:solidFill>
                  <a:srgbClr val="1A1A1A"/>
                </a:solidFill>
                <a:effectLst/>
                <a:latin typeface="Titillium Web" panose="00000500000000000000" pitchFamily="2" charset="0"/>
              </a:rPr>
            </a:br>
            <a:br>
              <a:rPr lang="it-IT" sz="1400" b="0" i="0" dirty="0">
                <a:solidFill>
                  <a:srgbClr val="1A1A1A"/>
                </a:solidFill>
                <a:effectLst/>
                <a:latin typeface="Titillium Web" panose="00000500000000000000" pitchFamily="2" charset="0"/>
              </a:rPr>
            </a:br>
            <a:br>
              <a:rPr lang="it-IT" sz="1400" b="0" i="0" dirty="0">
                <a:solidFill>
                  <a:srgbClr val="1A1A1A"/>
                </a:solidFill>
                <a:effectLst/>
                <a:latin typeface="Titillium Web" panose="00000500000000000000" pitchFamily="2" charset="0"/>
              </a:rPr>
            </a:br>
            <a:br>
              <a:rPr lang="it-IT" sz="1400" b="0" i="0" dirty="0">
                <a:solidFill>
                  <a:srgbClr val="1A1A1A"/>
                </a:solidFill>
                <a:effectLst/>
                <a:latin typeface="Titillium Web" panose="00000500000000000000" pitchFamily="2" charset="0"/>
              </a:rPr>
            </a:br>
            <a:br>
              <a:rPr lang="it-IT" sz="1400" b="0" i="0" dirty="0">
                <a:solidFill>
                  <a:srgbClr val="1A1A1A"/>
                </a:solidFill>
                <a:effectLst/>
                <a:latin typeface="Titillium Web" panose="00000500000000000000" pitchFamily="2" charset="0"/>
              </a:rPr>
            </a:br>
            <a:br>
              <a:rPr lang="it-IT" sz="1400" b="0" i="0" dirty="0">
                <a:solidFill>
                  <a:srgbClr val="1A1A1A"/>
                </a:solidFill>
                <a:effectLst/>
                <a:latin typeface="Titillium Web" panose="00000500000000000000" pitchFamily="2" charset="0"/>
              </a:rPr>
            </a:br>
            <a:br>
              <a:rPr lang="it-IT" sz="1400" b="0" i="0" dirty="0">
                <a:solidFill>
                  <a:srgbClr val="1A1A1A"/>
                </a:solidFill>
                <a:effectLst/>
                <a:latin typeface="Titillium Web" panose="00000500000000000000" pitchFamily="2" charset="0"/>
              </a:rPr>
            </a:br>
            <a:br>
              <a:rPr lang="it-IT" sz="1400" b="0" i="0" dirty="0">
                <a:solidFill>
                  <a:srgbClr val="1A1A1A"/>
                </a:solidFill>
                <a:effectLst/>
                <a:latin typeface="Titillium Web" panose="00000500000000000000" pitchFamily="2" charset="0"/>
              </a:rPr>
            </a:br>
            <a:r>
              <a:rPr lang="it-IT" sz="1400" b="0" i="0" dirty="0">
                <a:solidFill>
                  <a:srgbClr val="1A1A1A"/>
                </a:solidFill>
                <a:effectLst/>
                <a:latin typeface="Titillium Web" panose="00000500000000000000" pitchFamily="2" charset="0"/>
              </a:rPr>
              <a:t>L’Anagrafe degli Italiani Residenti all’Estero (A.I.R.E.) è stata istituita con legge 27 ottobre 1988, n. 470 (</a:t>
            </a:r>
            <a:r>
              <a:rPr lang="it-IT" sz="1400" b="0" i="0" u="sng" dirty="0">
                <a:solidFill>
                  <a:srgbClr val="1A1A1A"/>
                </a:solidFill>
                <a:effectLst/>
                <a:latin typeface="Titillium Web" panose="00000500000000000000" pitchFamily="2" charset="0"/>
              </a:rPr>
              <a:t>LEGGE 27 ottobre 1988, n. 470 – </a:t>
            </a:r>
            <a:r>
              <a:rPr lang="it-IT" sz="1400" b="0" i="0" u="sng" dirty="0" err="1">
                <a:solidFill>
                  <a:srgbClr val="1A1A1A"/>
                </a:solidFill>
                <a:effectLst/>
                <a:latin typeface="Titillium Web" panose="00000500000000000000" pitchFamily="2" charset="0"/>
              </a:rPr>
              <a:t>Normattiva</a:t>
            </a:r>
            <a:r>
              <a:rPr lang="it-IT" sz="1400" b="0" i="0" dirty="0">
                <a:solidFill>
                  <a:srgbClr val="1A1A1A"/>
                </a:solidFill>
                <a:effectLst/>
                <a:latin typeface="Titillium Web" panose="00000500000000000000" pitchFamily="2" charset="0"/>
              </a:rPr>
              <a:t>). Essa è gestita dai Comuni sulla base dei dati e delle informazioni provenienti dalle Rappresentanze consolari all’estero.</a:t>
            </a:r>
            <a:br>
              <a:rPr lang="it-IT" sz="1400" b="0" i="0" dirty="0">
                <a:solidFill>
                  <a:srgbClr val="1A1A1A"/>
                </a:solidFill>
                <a:effectLst/>
                <a:latin typeface="Titillium Web" panose="00000500000000000000" pitchFamily="2" charset="0"/>
              </a:rPr>
            </a:br>
            <a:r>
              <a:rPr lang="it-IT" sz="1400" b="0" i="0" dirty="0">
                <a:solidFill>
                  <a:srgbClr val="1A1A1A"/>
                </a:solidFill>
                <a:effectLst/>
                <a:latin typeface="Titillium Web" panose="00000500000000000000" pitchFamily="2" charset="0"/>
              </a:rPr>
              <a:t>L’esercizio concreto di molti diritti fondamentali previsti dalla nostra Costituzione dipende dall’iscrizione anagrafica, che se non effettuata correttamente può comportare conseguenze negative in relazione, ad esempio, ai diritti elettorali, sanitari, sociali e fiscali, civili e personali.</a:t>
            </a:r>
            <a:br>
              <a:rPr lang="it-IT" sz="1400" b="0" i="0" dirty="0">
                <a:solidFill>
                  <a:srgbClr val="1A1A1A"/>
                </a:solidFill>
                <a:effectLst/>
                <a:latin typeface="Titillium Web" panose="00000500000000000000" pitchFamily="2" charset="0"/>
              </a:rPr>
            </a:br>
            <a:r>
              <a:rPr lang="it-IT" sz="1400" b="0" i="0" dirty="0">
                <a:solidFill>
                  <a:srgbClr val="1A1A1A"/>
                </a:solidFill>
                <a:effectLst/>
                <a:latin typeface="Titillium Web" panose="00000500000000000000" pitchFamily="2" charset="0"/>
              </a:rPr>
              <a:t>L’iscrizione all’A.I.R.E. è un diritto-dovere del cittadino (art. 6, L. 470/1988) e costituisce il presupposto per usufruire dei servizi consolari forniti dalle Rappresentanze all’estero, nonché per l’esercizio di importanti diritti, quali per esempio:</a:t>
            </a:r>
            <a:br>
              <a:rPr lang="it-IT" sz="1400" b="0" i="0" dirty="0">
                <a:solidFill>
                  <a:srgbClr val="1A1A1A"/>
                </a:solidFill>
                <a:effectLst/>
                <a:latin typeface="Titillium Web" panose="00000500000000000000" pitchFamily="2" charset="0"/>
              </a:rPr>
            </a:br>
            <a:r>
              <a:rPr lang="it-IT" sz="1400" b="0" i="0" dirty="0">
                <a:solidFill>
                  <a:srgbClr val="1A1A1A"/>
                </a:solidFill>
                <a:effectLst/>
                <a:latin typeface="Titillium Web" panose="00000500000000000000" pitchFamily="2" charset="0"/>
              </a:rPr>
              <a:t>la possibilità di votare per corrispondenza in occasione di elezioni politiche e di referendum, di cui agli articoli 75 e 138 della Costituzione, come previsto dalla legge 459/2001;</a:t>
            </a:r>
            <a:br>
              <a:rPr lang="it-IT" sz="1400" b="0" i="0" dirty="0">
                <a:solidFill>
                  <a:srgbClr val="1A1A1A"/>
                </a:solidFill>
                <a:effectLst/>
                <a:latin typeface="Titillium Web" panose="00000500000000000000" pitchFamily="2" charset="0"/>
              </a:rPr>
            </a:br>
            <a:r>
              <a:rPr lang="it-IT" sz="1400" b="0" i="0" dirty="0">
                <a:solidFill>
                  <a:srgbClr val="1A1A1A"/>
                </a:solidFill>
                <a:effectLst/>
                <a:latin typeface="Titillium Web" panose="00000500000000000000" pitchFamily="2" charset="0"/>
              </a:rPr>
              <a:t>la possibilità di votare in occasione delle elezioni dei rappresentanti italiani al Parlamento Europeo presso seggi istituiti dalla rete diplomatico-consolare nei Paesi appartenenti all’U.E.;</a:t>
            </a:r>
            <a:br>
              <a:rPr lang="it-IT" sz="1400" b="0" i="0" dirty="0">
                <a:solidFill>
                  <a:srgbClr val="1A1A1A"/>
                </a:solidFill>
                <a:effectLst/>
                <a:latin typeface="Titillium Web" panose="00000500000000000000" pitchFamily="2" charset="0"/>
              </a:rPr>
            </a:br>
            <a:r>
              <a:rPr lang="it-IT" sz="1400" b="0" i="0" dirty="0">
                <a:solidFill>
                  <a:srgbClr val="1A1A1A"/>
                </a:solidFill>
                <a:effectLst/>
                <a:latin typeface="Titillium Web" panose="00000500000000000000" pitchFamily="2" charset="0"/>
              </a:rPr>
              <a:t>la possibilità di ottenere il rilascio di documenti di identità e di viaggio;</a:t>
            </a:r>
            <a:br>
              <a:rPr lang="it-IT" sz="1400" b="0" i="0" dirty="0">
                <a:solidFill>
                  <a:srgbClr val="1A1A1A"/>
                </a:solidFill>
                <a:effectLst/>
                <a:latin typeface="Titillium Web" panose="00000500000000000000" pitchFamily="2" charset="0"/>
              </a:rPr>
            </a:br>
            <a:r>
              <a:rPr lang="it-IT" sz="1400" b="0" i="0" dirty="0">
                <a:solidFill>
                  <a:srgbClr val="1A1A1A"/>
                </a:solidFill>
                <a:effectLst/>
                <a:latin typeface="Titillium Web" panose="00000500000000000000" pitchFamily="2" charset="0"/>
              </a:rPr>
              <a:t>la possibilità di richiedere il rilascio di certificazioni di competenza delle Rappresentanze all’estero;</a:t>
            </a:r>
            <a:br>
              <a:rPr lang="it-IT" sz="1400" b="0" i="0" dirty="0">
                <a:solidFill>
                  <a:srgbClr val="1A1A1A"/>
                </a:solidFill>
                <a:effectLst/>
                <a:latin typeface="Titillium Web" panose="00000500000000000000" pitchFamily="2" charset="0"/>
              </a:rPr>
            </a:br>
            <a:r>
              <a:rPr lang="it-IT" sz="1400" b="0" i="0" dirty="0">
                <a:solidFill>
                  <a:srgbClr val="1A1A1A"/>
                </a:solidFill>
                <a:effectLst/>
                <a:latin typeface="Titillium Web" panose="00000500000000000000" pitchFamily="2" charset="0"/>
              </a:rPr>
              <a:t>la possibilità di rinnovare la patente di guida (solo in Paesi extra U.E)</a:t>
            </a:r>
            <a:br>
              <a:rPr lang="it-IT" sz="1400" b="0" i="0" dirty="0">
                <a:solidFill>
                  <a:srgbClr val="1A1A1A"/>
                </a:solidFill>
                <a:effectLst/>
                <a:latin typeface="Titillium Web" panose="00000500000000000000" pitchFamily="2" charset="0"/>
              </a:rPr>
            </a:br>
            <a:r>
              <a:rPr lang="it-IT" sz="1400" b="1" i="0" dirty="0">
                <a:solidFill>
                  <a:srgbClr val="1A1A1A"/>
                </a:solidFill>
                <a:effectLst/>
                <a:latin typeface="Titillium Web" panose="00000500000000000000" pitchFamily="2" charset="0"/>
              </a:rPr>
              <a:t>Devono iscriversi all’A.I.R.E.:</a:t>
            </a:r>
            <a:br>
              <a:rPr lang="it-IT" sz="1400" b="0" i="0" dirty="0">
                <a:solidFill>
                  <a:srgbClr val="1A1A1A"/>
                </a:solidFill>
                <a:effectLst/>
                <a:latin typeface="Titillium Web" panose="00000500000000000000" pitchFamily="2" charset="0"/>
              </a:rPr>
            </a:br>
            <a:r>
              <a:rPr lang="it-IT" sz="1400" b="0" i="0" dirty="0">
                <a:solidFill>
                  <a:srgbClr val="1A1A1A"/>
                </a:solidFill>
                <a:effectLst/>
                <a:latin typeface="Titillium Web" panose="00000500000000000000" pitchFamily="2" charset="0"/>
              </a:rPr>
              <a:t>i cittadini che fissano all’estero la dimora abituale;</a:t>
            </a:r>
            <a:br>
              <a:rPr lang="it-IT" sz="1400" b="0" i="0" dirty="0">
                <a:solidFill>
                  <a:srgbClr val="1A1A1A"/>
                </a:solidFill>
                <a:effectLst/>
                <a:latin typeface="Titillium Web" panose="00000500000000000000" pitchFamily="2" charset="0"/>
              </a:rPr>
            </a:br>
            <a:r>
              <a:rPr lang="it-IT" sz="1400" b="0" i="0" dirty="0">
                <a:solidFill>
                  <a:srgbClr val="1A1A1A"/>
                </a:solidFill>
                <a:effectLst/>
                <a:latin typeface="Titillium Web" panose="00000500000000000000" pitchFamily="2" charset="0"/>
              </a:rPr>
              <a:t>quelli che già vi risiedono, sia perché nati all’estero che per successivo acquisto della cittadinanza italiana a qualsiasi titolo.</a:t>
            </a:r>
            <a:br>
              <a:rPr lang="it-IT" sz="1400" b="0" i="0" dirty="0">
                <a:solidFill>
                  <a:srgbClr val="1A1A1A"/>
                </a:solidFill>
                <a:effectLst/>
                <a:latin typeface="Titillium Web" panose="00000500000000000000" pitchFamily="2" charset="0"/>
              </a:rPr>
            </a:br>
            <a:endParaRPr lang="it-IT" sz="1400" dirty="0"/>
          </a:p>
        </p:txBody>
      </p:sp>
      <p:pic>
        <p:nvPicPr>
          <p:cNvPr id="1026" name="Picture 2" descr="Anagrafe degli Italiani Residenti all'Estero (AIRE) – Ambasciata d'Italia  Praga">
            <a:extLst>
              <a:ext uri="{FF2B5EF4-FFF2-40B4-BE49-F238E27FC236}">
                <a16:creationId xmlns:a16="http://schemas.microsoft.com/office/drawing/2014/main" id="{9F9037F0-9004-250F-62BE-39EFFB018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099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0213F2-E899-265A-65D0-C97A3759F310}"/>
              </a:ext>
            </a:extLst>
          </p:cNvPr>
          <p:cNvSpPr>
            <a:spLocks noGrp="1"/>
          </p:cNvSpPr>
          <p:nvPr>
            <p:ph type="title"/>
          </p:nvPr>
        </p:nvSpPr>
        <p:spPr>
          <a:xfrm>
            <a:off x="662213" y="491067"/>
            <a:ext cx="10867574" cy="702734"/>
          </a:xfrm>
        </p:spPr>
        <p:txBody>
          <a:bodyPr>
            <a:normAutofit/>
          </a:bodyPr>
          <a:lstStyle/>
          <a:p>
            <a:pPr algn="just"/>
            <a:r>
              <a:rPr lang="it-IT" sz="1800" b="1" i="0" dirty="0">
                <a:solidFill>
                  <a:srgbClr val="1A1A1A"/>
                </a:solidFill>
                <a:effectLst/>
                <a:latin typeface="Titillium Web" panose="00000500000000000000" pitchFamily="2" charset="0"/>
              </a:rPr>
              <a:t>L’Anagrafe degli Italiani Residenti all’Estero (A.I.R.E.) è stata istituita con legge 27 ottobre 1988, n. 470 (</a:t>
            </a:r>
            <a:r>
              <a:rPr lang="it-IT" sz="1800" b="1" i="0" u="sng" dirty="0">
                <a:solidFill>
                  <a:srgbClr val="1A1A1A"/>
                </a:solidFill>
                <a:effectLst/>
                <a:latin typeface="Titillium Web" panose="00000500000000000000" pitchFamily="2" charset="0"/>
              </a:rPr>
              <a:t>LEGGE 27 ottobre 1988, n. 470</a:t>
            </a:r>
            <a:r>
              <a:rPr lang="it-IT" sz="1800" b="1" i="0" dirty="0">
                <a:solidFill>
                  <a:srgbClr val="1A1A1A"/>
                </a:solidFill>
                <a:effectLst/>
                <a:latin typeface="Titillium Web" panose="00000500000000000000" pitchFamily="2" charset="0"/>
              </a:rPr>
              <a:t>). </a:t>
            </a:r>
            <a:endParaRPr lang="it-IT" sz="1400" dirty="0"/>
          </a:p>
        </p:txBody>
      </p:sp>
      <p:sp>
        <p:nvSpPr>
          <p:cNvPr id="3" name="CasellaDiTesto 2">
            <a:extLst>
              <a:ext uri="{FF2B5EF4-FFF2-40B4-BE49-F238E27FC236}">
                <a16:creationId xmlns:a16="http://schemas.microsoft.com/office/drawing/2014/main" id="{CEB23293-30AE-2A5A-8C49-80D10E5FEC10}"/>
              </a:ext>
            </a:extLst>
          </p:cNvPr>
          <p:cNvSpPr txBox="1"/>
          <p:nvPr/>
        </p:nvSpPr>
        <p:spPr>
          <a:xfrm>
            <a:off x="662213" y="1225689"/>
            <a:ext cx="10937120" cy="5632311"/>
          </a:xfrm>
          <a:prstGeom prst="rect">
            <a:avLst/>
          </a:prstGeom>
          <a:noFill/>
        </p:spPr>
        <p:txBody>
          <a:bodyPr wrap="square" rtlCol="0">
            <a:spAutoFit/>
          </a:bodyPr>
          <a:lstStyle/>
          <a:p>
            <a:r>
              <a:rPr lang="it-IT" sz="1800" b="0" i="0" dirty="0">
                <a:solidFill>
                  <a:srgbClr val="1A1A1A"/>
                </a:solidFill>
                <a:effectLst/>
                <a:latin typeface="Titillium Web" panose="00000500000000000000" pitchFamily="2" charset="0"/>
              </a:rPr>
              <a:t>Essa è gestita dai Comuni sulla base dei dati e delle informazioni provenienti dalle Rappresentanze consolari all’estero.</a:t>
            </a:r>
            <a:br>
              <a:rPr lang="it-IT" sz="1800" b="0" i="0" dirty="0">
                <a:solidFill>
                  <a:srgbClr val="1A1A1A"/>
                </a:solidFill>
                <a:effectLst/>
                <a:latin typeface="Titillium Web" panose="00000500000000000000" pitchFamily="2" charset="0"/>
              </a:rPr>
            </a:br>
            <a:r>
              <a:rPr lang="it-IT" sz="1800" b="0" i="0" dirty="0">
                <a:solidFill>
                  <a:srgbClr val="1A1A1A"/>
                </a:solidFill>
                <a:effectLst/>
                <a:latin typeface="Titillium Web" panose="00000500000000000000" pitchFamily="2" charset="0"/>
              </a:rPr>
              <a:t>L’esercizio concreto di molti diritti fondamentali previsti dalla Costituzione dipende dall’iscrizione anagrafica, che se non effettuata correttamente può comportare conseguenze negative in relazione, ad esempio, ai diritti elettorali, sanitari, sociali e fiscali, civili e personali.</a:t>
            </a:r>
            <a:br>
              <a:rPr lang="it-IT" sz="1800" b="0" i="0" dirty="0">
                <a:solidFill>
                  <a:srgbClr val="1A1A1A"/>
                </a:solidFill>
                <a:effectLst/>
                <a:latin typeface="Titillium Web" panose="00000500000000000000" pitchFamily="2" charset="0"/>
              </a:rPr>
            </a:br>
            <a:r>
              <a:rPr lang="it-IT" sz="1800" b="0" i="0" dirty="0">
                <a:solidFill>
                  <a:srgbClr val="1A1A1A"/>
                </a:solidFill>
                <a:effectLst/>
                <a:latin typeface="Titillium Web" panose="00000500000000000000" pitchFamily="2" charset="0"/>
              </a:rPr>
              <a:t>L’iscrizione all’A.I.R.E. è un diritto-dovere del cittadino (art. 6, L. 470/1988) e costituisce il presupposto per usufruire dei servizi consolari forniti dalle Rappresentanze all’estero, nonché per l’esercizio di importanti diritti, quali per esempio:</a:t>
            </a:r>
            <a:br>
              <a:rPr lang="it-IT" sz="1800" b="0" i="0" dirty="0">
                <a:solidFill>
                  <a:srgbClr val="1A1A1A"/>
                </a:solidFill>
                <a:effectLst/>
                <a:latin typeface="Titillium Web" panose="00000500000000000000" pitchFamily="2" charset="0"/>
              </a:rPr>
            </a:br>
            <a:r>
              <a:rPr lang="it-IT" sz="1800" b="0" i="0" dirty="0">
                <a:solidFill>
                  <a:srgbClr val="1A1A1A"/>
                </a:solidFill>
                <a:effectLst/>
                <a:latin typeface="Titillium Web" panose="00000500000000000000" pitchFamily="2" charset="0"/>
              </a:rPr>
              <a:t>la possibilità di votare per corrispondenza in occasione di elezioni politiche e di referendum, di cui agli articoli 75 e 138 della Costituzione, come previsto dalla legge 459/2001;</a:t>
            </a:r>
            <a:br>
              <a:rPr lang="it-IT" sz="1800" b="0" i="0" dirty="0">
                <a:solidFill>
                  <a:srgbClr val="1A1A1A"/>
                </a:solidFill>
                <a:effectLst/>
                <a:latin typeface="Titillium Web" panose="00000500000000000000" pitchFamily="2" charset="0"/>
              </a:rPr>
            </a:br>
            <a:r>
              <a:rPr lang="it-IT" sz="1800" b="0" i="0" dirty="0">
                <a:solidFill>
                  <a:srgbClr val="1A1A1A"/>
                </a:solidFill>
                <a:effectLst/>
                <a:latin typeface="Titillium Web" panose="00000500000000000000" pitchFamily="2" charset="0"/>
              </a:rPr>
              <a:t>la possibilità di votare in occasione delle elezioni dei rappresentanti italiani al Parlamento Europeo presso seggi istituiti dalla rete diplomatico-consolare nei Paesi appartenenti all’U.E.;</a:t>
            </a:r>
            <a:br>
              <a:rPr lang="it-IT" sz="1800" b="0" i="0" dirty="0">
                <a:solidFill>
                  <a:srgbClr val="1A1A1A"/>
                </a:solidFill>
                <a:effectLst/>
                <a:latin typeface="Titillium Web" panose="00000500000000000000" pitchFamily="2" charset="0"/>
              </a:rPr>
            </a:br>
            <a:r>
              <a:rPr lang="it-IT" sz="1800" b="0" i="0" dirty="0">
                <a:solidFill>
                  <a:srgbClr val="1A1A1A"/>
                </a:solidFill>
                <a:effectLst/>
                <a:latin typeface="Titillium Web" panose="00000500000000000000" pitchFamily="2" charset="0"/>
              </a:rPr>
              <a:t>la possibilità di ottenere il rilascio di documenti di identità e di viaggio;</a:t>
            </a:r>
            <a:br>
              <a:rPr lang="it-IT" sz="1800" b="0" i="0" dirty="0">
                <a:solidFill>
                  <a:srgbClr val="1A1A1A"/>
                </a:solidFill>
                <a:effectLst/>
                <a:latin typeface="Titillium Web" panose="00000500000000000000" pitchFamily="2" charset="0"/>
              </a:rPr>
            </a:br>
            <a:r>
              <a:rPr lang="it-IT" sz="1800" b="0" i="0" dirty="0">
                <a:solidFill>
                  <a:srgbClr val="1A1A1A"/>
                </a:solidFill>
                <a:effectLst/>
                <a:latin typeface="Titillium Web" panose="00000500000000000000" pitchFamily="2" charset="0"/>
              </a:rPr>
              <a:t>la possibilità di richiedere il rilascio di certificazioni di competenza delle Rappresentanze all’estero;</a:t>
            </a:r>
            <a:br>
              <a:rPr lang="it-IT" sz="1800" b="0" i="0" dirty="0">
                <a:solidFill>
                  <a:srgbClr val="1A1A1A"/>
                </a:solidFill>
                <a:effectLst/>
                <a:latin typeface="Titillium Web" panose="00000500000000000000" pitchFamily="2" charset="0"/>
              </a:rPr>
            </a:br>
            <a:r>
              <a:rPr lang="it-IT" sz="1800" b="0" i="0" dirty="0">
                <a:solidFill>
                  <a:srgbClr val="1A1A1A"/>
                </a:solidFill>
                <a:effectLst/>
                <a:latin typeface="Titillium Web" panose="00000500000000000000" pitchFamily="2" charset="0"/>
              </a:rPr>
              <a:t>la possibilità di rinnovare la patente di guida (solo in Paesi extra U.E)</a:t>
            </a:r>
            <a:br>
              <a:rPr lang="it-IT" sz="1800" b="0" i="0" dirty="0">
                <a:solidFill>
                  <a:srgbClr val="1A1A1A"/>
                </a:solidFill>
                <a:effectLst/>
                <a:latin typeface="Titillium Web" panose="00000500000000000000" pitchFamily="2" charset="0"/>
              </a:rPr>
            </a:br>
            <a:r>
              <a:rPr lang="it-IT" sz="1800" b="1" i="0" dirty="0">
                <a:solidFill>
                  <a:srgbClr val="1A1A1A"/>
                </a:solidFill>
                <a:effectLst/>
                <a:latin typeface="Titillium Web" panose="00000500000000000000" pitchFamily="2" charset="0"/>
              </a:rPr>
              <a:t>Devono iscriversi all’A.I.R.E.:</a:t>
            </a:r>
            <a:br>
              <a:rPr lang="it-IT" sz="1800" b="0" i="0" dirty="0">
                <a:solidFill>
                  <a:srgbClr val="1A1A1A"/>
                </a:solidFill>
                <a:effectLst/>
                <a:latin typeface="Titillium Web" panose="00000500000000000000" pitchFamily="2" charset="0"/>
              </a:rPr>
            </a:br>
            <a:r>
              <a:rPr lang="it-IT" sz="1800" b="0" i="0" dirty="0">
                <a:solidFill>
                  <a:srgbClr val="1A1A1A"/>
                </a:solidFill>
                <a:effectLst/>
                <a:latin typeface="Titillium Web" panose="00000500000000000000" pitchFamily="2" charset="0"/>
              </a:rPr>
              <a:t>i cittadini che fissano all’estero la dimora abituale;</a:t>
            </a:r>
            <a:br>
              <a:rPr lang="it-IT" sz="1800" b="0" i="0" dirty="0">
                <a:solidFill>
                  <a:srgbClr val="1A1A1A"/>
                </a:solidFill>
                <a:effectLst/>
                <a:latin typeface="Titillium Web" panose="00000500000000000000" pitchFamily="2" charset="0"/>
              </a:rPr>
            </a:br>
            <a:r>
              <a:rPr lang="it-IT" sz="1800" b="0" i="0" dirty="0">
                <a:solidFill>
                  <a:srgbClr val="1A1A1A"/>
                </a:solidFill>
                <a:effectLst/>
                <a:latin typeface="Titillium Web" panose="00000500000000000000" pitchFamily="2" charset="0"/>
              </a:rPr>
              <a:t>quelli che già vi risiedono, sia perché nati all’estero che per successivo acquisto della cittadinanza italiana a qualsiasi titolo.</a:t>
            </a:r>
            <a:br>
              <a:rPr lang="it-IT" sz="1400" b="0" i="0" dirty="0">
                <a:solidFill>
                  <a:srgbClr val="1A1A1A"/>
                </a:solidFill>
                <a:effectLst/>
                <a:latin typeface="Titillium Web" panose="00000500000000000000" pitchFamily="2" charset="0"/>
              </a:rPr>
            </a:br>
            <a:endParaRPr lang="it-IT" dirty="0"/>
          </a:p>
        </p:txBody>
      </p:sp>
    </p:spTree>
    <p:extLst>
      <p:ext uri="{BB962C8B-B14F-4D97-AF65-F5344CB8AC3E}">
        <p14:creationId xmlns:p14="http://schemas.microsoft.com/office/powerpoint/2010/main" val="3307784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6C270A-C06B-0C48-DDF9-0833DE0F8F33}"/>
              </a:ext>
            </a:extLst>
          </p:cNvPr>
          <p:cNvSpPr>
            <a:spLocks noGrp="1"/>
          </p:cNvSpPr>
          <p:nvPr>
            <p:ph type="title"/>
          </p:nvPr>
        </p:nvSpPr>
        <p:spPr>
          <a:xfrm>
            <a:off x="540506" y="767265"/>
            <a:ext cx="11219694" cy="2035202"/>
          </a:xfrm>
        </p:spPr>
        <p:txBody>
          <a:bodyPr>
            <a:noAutofit/>
          </a:bodyPr>
          <a:lstStyle/>
          <a:p>
            <a:pPr algn="just">
              <a:lnSpc>
                <a:spcPct val="100000"/>
              </a:lnSpc>
            </a:pPr>
            <a:br>
              <a:rPr lang="it-IT" sz="1600" b="0" i="0" dirty="0">
                <a:effectLst/>
                <a:latin typeface="Poppins" panose="00000500000000000000" pitchFamily="2" charset="0"/>
              </a:rPr>
            </a:br>
            <a:r>
              <a:rPr lang="it-IT" sz="1600" b="0" i="0" dirty="0">
                <a:effectLst/>
                <a:latin typeface="Poppins" panose="00000500000000000000" pitchFamily="2" charset="0"/>
              </a:rPr>
              <a:t>La C.I.M., Confederazione degli Italiani nel mondo, è la più grande organizzazione associativa dei cittadini residenti all’estero, nonché confederativa delle loro associazioni locali. Per scelta statutaria è autonoma dai partiti, dai sindacati e dai governi. Opera per la difesa dei diritti politici, civili, sociali ed economici dei connazionali, per la loro integrazione paritaria nei Paesi ospitanti, nel rispetto delle singole peculiarità culturali e linguistiche e, in generale, per la soluzione dei problemi dell’emigrazione. In Italia la Confederazione si articola anche in strutture regionali, elencate di seguito, mentre in ogni Stato estero in cui la C.I.M. è presente, opera una Federazione nazionale con propri gruppi dirigenti. </a:t>
            </a:r>
            <a:endParaRPr lang="it-IT" sz="1600" dirty="0"/>
          </a:p>
        </p:txBody>
      </p:sp>
      <p:sp>
        <p:nvSpPr>
          <p:cNvPr id="3" name="Segnaposto contenuto 2">
            <a:extLst>
              <a:ext uri="{FF2B5EF4-FFF2-40B4-BE49-F238E27FC236}">
                <a16:creationId xmlns:a16="http://schemas.microsoft.com/office/drawing/2014/main" id="{DE09FB6D-741F-DB40-0524-32A7794BF76E}"/>
              </a:ext>
            </a:extLst>
          </p:cNvPr>
          <p:cNvSpPr>
            <a:spLocks noGrp="1"/>
          </p:cNvSpPr>
          <p:nvPr>
            <p:ph idx="1"/>
          </p:nvPr>
        </p:nvSpPr>
        <p:spPr>
          <a:xfrm>
            <a:off x="540506" y="3023507"/>
            <a:ext cx="10828865" cy="3436560"/>
          </a:xfrm>
        </p:spPr>
        <p:txBody>
          <a:bodyPr numCol="2">
            <a:normAutofit fontScale="40000" lnSpcReduction="20000"/>
          </a:bodyPr>
          <a:lstStyle/>
          <a:p>
            <a:pPr marL="0" indent="0">
              <a:buNone/>
            </a:pPr>
            <a:r>
              <a:rPr lang="it-IT" sz="4400" b="1" dirty="0">
                <a:latin typeface="Poppins" panose="00000500000000000000" pitchFamily="2" charset="0"/>
              </a:rPr>
              <a:t>Regione Piemonte </a:t>
            </a:r>
            <a:r>
              <a:rPr lang="it-IT" sz="4400" dirty="0">
                <a:latin typeface="Poppins" panose="00000500000000000000" pitchFamily="2" charset="0"/>
              </a:rPr>
              <a:t>On. Gabriele Salerno</a:t>
            </a:r>
          </a:p>
          <a:p>
            <a:pPr marL="0" indent="0" algn="l">
              <a:buNone/>
            </a:pPr>
            <a:r>
              <a:rPr lang="it-IT" sz="4400" b="1" i="0" dirty="0">
                <a:effectLst/>
                <a:latin typeface="Poppins" panose="00000500000000000000" pitchFamily="2" charset="0"/>
              </a:rPr>
              <a:t>Regione Lombardia </a:t>
            </a:r>
            <a:r>
              <a:rPr lang="it-IT" sz="4400" i="0" dirty="0">
                <a:effectLst/>
                <a:latin typeface="Poppins" panose="00000500000000000000" pitchFamily="2" charset="0"/>
              </a:rPr>
              <a:t>Gianfrancesco Meale</a:t>
            </a:r>
          </a:p>
          <a:p>
            <a:pPr marL="0" indent="0" algn="l">
              <a:buNone/>
            </a:pPr>
            <a:r>
              <a:rPr lang="it-IT" sz="4400" b="1" i="0" dirty="0">
                <a:effectLst/>
                <a:latin typeface="Poppins" panose="00000500000000000000" pitchFamily="2" charset="0"/>
              </a:rPr>
              <a:t>Regione Veneto </a:t>
            </a:r>
            <a:r>
              <a:rPr lang="it-IT" sz="4400" i="0" dirty="0">
                <a:effectLst/>
                <a:latin typeface="Poppins" panose="00000500000000000000" pitchFamily="2" charset="0"/>
              </a:rPr>
              <a:t>Angelo Cresco</a:t>
            </a:r>
          </a:p>
          <a:p>
            <a:pPr marL="0" indent="0" algn="l">
              <a:buNone/>
            </a:pPr>
            <a:r>
              <a:rPr lang="it-IT" sz="4400" b="1" i="0" dirty="0">
                <a:effectLst/>
                <a:latin typeface="Poppins" panose="00000500000000000000" pitchFamily="2" charset="0"/>
              </a:rPr>
              <a:t>Regione Friuli </a:t>
            </a:r>
            <a:r>
              <a:rPr lang="it-IT" sz="4400" i="0" dirty="0">
                <a:effectLst/>
                <a:latin typeface="Poppins" panose="00000500000000000000" pitchFamily="2" charset="0"/>
              </a:rPr>
              <a:t>Gianfranco Orel</a:t>
            </a:r>
          </a:p>
          <a:p>
            <a:pPr marL="0" indent="0" algn="l">
              <a:buNone/>
            </a:pPr>
            <a:r>
              <a:rPr lang="it-IT" sz="4400" b="1" i="0" dirty="0">
                <a:effectLst/>
                <a:latin typeface="Poppins" panose="00000500000000000000" pitchFamily="2" charset="0"/>
              </a:rPr>
              <a:t>Regione Liguria </a:t>
            </a:r>
            <a:r>
              <a:rPr lang="it-IT" sz="4400" i="0" dirty="0">
                <a:effectLst/>
                <a:latin typeface="Poppins" panose="00000500000000000000" pitchFamily="2" charset="0"/>
              </a:rPr>
              <a:t>Dr. Stefano Giuffredi</a:t>
            </a:r>
          </a:p>
          <a:p>
            <a:pPr marL="0" indent="0" algn="l">
              <a:buNone/>
            </a:pPr>
            <a:r>
              <a:rPr lang="it-IT" sz="4400" b="1" i="0" dirty="0">
                <a:effectLst/>
                <a:latin typeface="Poppins" panose="00000500000000000000" pitchFamily="2" charset="0"/>
              </a:rPr>
              <a:t>Regione Toscana </a:t>
            </a:r>
            <a:r>
              <a:rPr lang="it-IT" sz="4400" i="0" dirty="0">
                <a:effectLst/>
                <a:latin typeface="Poppins" panose="00000500000000000000" pitchFamily="2" charset="0"/>
              </a:rPr>
              <a:t>Claudio Cardini</a:t>
            </a:r>
          </a:p>
          <a:p>
            <a:pPr marL="0" indent="0" algn="l">
              <a:buNone/>
            </a:pPr>
            <a:r>
              <a:rPr lang="it-IT" sz="4400" b="1" i="0" dirty="0">
                <a:effectLst/>
                <a:latin typeface="Poppins" panose="00000500000000000000" pitchFamily="2" charset="0"/>
              </a:rPr>
              <a:t>Regione Marche </a:t>
            </a:r>
            <a:r>
              <a:rPr lang="it-IT" sz="4400" i="0" dirty="0">
                <a:effectLst/>
                <a:latin typeface="Poppins" panose="00000500000000000000" pitchFamily="2" charset="0"/>
              </a:rPr>
              <a:t>Maria Adele Berti</a:t>
            </a:r>
          </a:p>
          <a:p>
            <a:pPr marL="0" indent="0" algn="l">
              <a:buNone/>
            </a:pPr>
            <a:r>
              <a:rPr lang="it-IT" sz="4400" b="1" i="0" dirty="0">
                <a:effectLst/>
                <a:latin typeface="Poppins" panose="00000500000000000000" pitchFamily="2" charset="0"/>
              </a:rPr>
              <a:t>Regione Umbria </a:t>
            </a:r>
            <a:r>
              <a:rPr lang="it-IT" sz="4400" i="0" dirty="0">
                <a:effectLst/>
                <a:latin typeface="Poppins" panose="00000500000000000000" pitchFamily="2" charset="0"/>
              </a:rPr>
              <a:t>Arch. Paolo </a:t>
            </a:r>
            <a:r>
              <a:rPr lang="it-IT" sz="4400" i="0" dirty="0" err="1">
                <a:effectLst/>
                <a:latin typeface="Poppins" panose="00000500000000000000" pitchFamily="2" charset="0"/>
              </a:rPr>
              <a:t>Luccioni</a:t>
            </a:r>
            <a:endParaRPr lang="it-IT" sz="4400" i="0" dirty="0">
              <a:effectLst/>
              <a:latin typeface="Poppins" panose="00000500000000000000" pitchFamily="2" charset="0"/>
            </a:endParaRPr>
          </a:p>
          <a:p>
            <a:pPr marL="0" indent="0" algn="l">
              <a:buNone/>
            </a:pPr>
            <a:r>
              <a:rPr lang="it-IT" sz="4400" b="1" i="0" dirty="0">
                <a:effectLst/>
                <a:latin typeface="Poppins" panose="00000500000000000000" pitchFamily="2" charset="0"/>
              </a:rPr>
              <a:t>Regione Lazio </a:t>
            </a:r>
            <a:r>
              <a:rPr lang="it-IT" sz="4400" i="0" dirty="0">
                <a:effectLst/>
                <a:latin typeface="Poppins" panose="00000500000000000000" pitchFamily="2" charset="0"/>
              </a:rPr>
              <a:t>Vincenzo Castaldo</a:t>
            </a:r>
          </a:p>
          <a:p>
            <a:pPr marL="0" indent="0" algn="l">
              <a:buNone/>
            </a:pPr>
            <a:r>
              <a:rPr lang="it-IT" sz="4400" b="1" i="0" dirty="0">
                <a:effectLst/>
                <a:latin typeface="Poppins" panose="00000500000000000000" pitchFamily="2" charset="0"/>
              </a:rPr>
              <a:t>Regione Abruzzo </a:t>
            </a:r>
            <a:r>
              <a:rPr lang="it-IT" sz="4400" i="0" dirty="0">
                <a:effectLst/>
                <a:latin typeface="Poppins" panose="00000500000000000000" pitchFamily="2" charset="0"/>
              </a:rPr>
              <a:t>Domenico Merlino</a:t>
            </a:r>
          </a:p>
          <a:p>
            <a:pPr marL="0" indent="0" algn="l">
              <a:buNone/>
            </a:pPr>
            <a:r>
              <a:rPr lang="it-IT" sz="4400" b="1" i="0" dirty="0">
                <a:effectLst/>
                <a:latin typeface="Poppins" panose="00000500000000000000" pitchFamily="2" charset="0"/>
              </a:rPr>
              <a:t>Regione Molise </a:t>
            </a:r>
            <a:r>
              <a:rPr lang="it-IT" sz="4400" i="0" dirty="0">
                <a:effectLst/>
                <a:latin typeface="Poppins" panose="00000500000000000000" pitchFamily="2" charset="0"/>
              </a:rPr>
              <a:t>Antonio D'Ambrosio</a:t>
            </a:r>
          </a:p>
          <a:p>
            <a:pPr marL="0" indent="0" algn="l">
              <a:buNone/>
            </a:pPr>
            <a:r>
              <a:rPr lang="it-IT" sz="4400" b="1" i="0" dirty="0">
                <a:effectLst/>
                <a:latin typeface="Poppins" panose="00000500000000000000" pitchFamily="2" charset="0"/>
              </a:rPr>
              <a:t>Regione Campania </a:t>
            </a:r>
            <a:r>
              <a:rPr lang="it-IT" sz="4400" i="0" dirty="0">
                <a:effectLst/>
                <a:latin typeface="Poppins" panose="00000500000000000000" pitchFamily="2" charset="0"/>
              </a:rPr>
              <a:t>Antonino Di Trapani</a:t>
            </a:r>
          </a:p>
          <a:p>
            <a:pPr marL="0" indent="0" algn="l">
              <a:buNone/>
            </a:pPr>
            <a:r>
              <a:rPr lang="it-IT" sz="4400" b="1" i="0" dirty="0">
                <a:effectLst/>
                <a:latin typeface="Poppins" panose="00000500000000000000" pitchFamily="2" charset="0"/>
              </a:rPr>
              <a:t>Regione Puglia </a:t>
            </a:r>
            <a:r>
              <a:rPr lang="it-IT" sz="4400" i="0" dirty="0">
                <a:effectLst/>
                <a:latin typeface="Poppins" panose="00000500000000000000" pitchFamily="2" charset="0"/>
              </a:rPr>
              <a:t>Roberto Pansini</a:t>
            </a:r>
          </a:p>
          <a:p>
            <a:pPr marL="0" indent="0" algn="l">
              <a:buNone/>
            </a:pPr>
            <a:r>
              <a:rPr lang="it-IT" sz="4400" b="1" i="0" dirty="0">
                <a:effectLst/>
                <a:latin typeface="Poppins" panose="00000500000000000000" pitchFamily="2" charset="0"/>
              </a:rPr>
              <a:t>Regione Basilicata </a:t>
            </a:r>
            <a:r>
              <a:rPr lang="it-IT" sz="4400" i="0" dirty="0">
                <a:effectLst/>
                <a:latin typeface="Poppins" panose="00000500000000000000" pitchFamily="2" charset="0"/>
              </a:rPr>
              <a:t>Franco Adamo</a:t>
            </a:r>
          </a:p>
          <a:p>
            <a:pPr marL="0" indent="0" algn="l">
              <a:buNone/>
            </a:pPr>
            <a:r>
              <a:rPr lang="it-IT" sz="4400" b="1" i="0" dirty="0">
                <a:effectLst/>
                <a:latin typeface="Poppins" panose="00000500000000000000" pitchFamily="2" charset="0"/>
              </a:rPr>
              <a:t>Regione Calabria </a:t>
            </a:r>
            <a:r>
              <a:rPr lang="it-IT" sz="4400" i="0" dirty="0">
                <a:effectLst/>
                <a:latin typeface="Poppins" panose="00000500000000000000" pitchFamily="2" charset="0"/>
              </a:rPr>
              <a:t>Luigi Demartino</a:t>
            </a:r>
          </a:p>
          <a:p>
            <a:pPr marL="0" indent="0" algn="l">
              <a:buNone/>
            </a:pPr>
            <a:r>
              <a:rPr lang="it-IT" sz="4400" b="1" i="0" dirty="0">
                <a:effectLst/>
                <a:latin typeface="Poppins" panose="00000500000000000000" pitchFamily="2" charset="0"/>
              </a:rPr>
              <a:t>Regione Sicilia </a:t>
            </a:r>
            <a:r>
              <a:rPr lang="it-IT" sz="4400" i="0" dirty="0">
                <a:effectLst/>
                <a:latin typeface="Poppins" panose="00000500000000000000" pitchFamily="2" charset="0"/>
              </a:rPr>
              <a:t>On. Salvatore Lombardo</a:t>
            </a:r>
          </a:p>
          <a:p>
            <a:pPr marL="0" indent="0" algn="l">
              <a:buNone/>
            </a:pPr>
            <a:r>
              <a:rPr lang="it-IT" sz="4400" b="1" i="0" dirty="0">
                <a:effectLst/>
                <a:latin typeface="Poppins" panose="00000500000000000000" pitchFamily="2" charset="0"/>
              </a:rPr>
              <a:t>Regione Sardegna </a:t>
            </a:r>
            <a:r>
              <a:rPr lang="it-IT" sz="4400" i="0" dirty="0">
                <a:effectLst/>
                <a:latin typeface="Poppins" panose="00000500000000000000" pitchFamily="2" charset="0"/>
              </a:rPr>
              <a:t>On. Raimondo Ibba</a:t>
            </a:r>
          </a:p>
          <a:p>
            <a:endParaRPr lang="it-IT" sz="4400" b="1" i="0" dirty="0">
              <a:solidFill>
                <a:srgbClr val="232D39"/>
              </a:solidFill>
              <a:effectLst/>
              <a:latin typeface="Poppins" panose="00000500000000000000" pitchFamily="2" charset="0"/>
            </a:endParaRPr>
          </a:p>
          <a:p>
            <a:endParaRPr lang="it-IT" sz="800" b="1" i="0" dirty="0">
              <a:solidFill>
                <a:srgbClr val="232D39"/>
              </a:solidFill>
              <a:effectLst/>
              <a:latin typeface="Poppins" panose="00000500000000000000" pitchFamily="2" charset="0"/>
            </a:endParaRPr>
          </a:p>
          <a:p>
            <a:endParaRPr lang="it-IT" sz="1050" b="1" dirty="0">
              <a:solidFill>
                <a:srgbClr val="7A7A7A"/>
              </a:solidFill>
              <a:latin typeface="Poppins" panose="00000500000000000000" pitchFamily="2" charset="0"/>
            </a:endParaRPr>
          </a:p>
          <a:p>
            <a:r>
              <a:rPr lang="it-IT" sz="1050" b="1" i="0" dirty="0">
                <a:solidFill>
                  <a:srgbClr val="232D39"/>
                </a:solidFill>
                <a:effectLst/>
                <a:latin typeface="Poppins" panose="00000500000000000000" pitchFamily="2" charset="0"/>
              </a:rPr>
              <a:t> </a:t>
            </a:r>
          </a:p>
          <a:p>
            <a:endParaRPr lang="it-IT" sz="1400" dirty="0"/>
          </a:p>
        </p:txBody>
      </p:sp>
      <p:sp>
        <p:nvSpPr>
          <p:cNvPr id="4" name="CasellaDiTesto 3">
            <a:extLst>
              <a:ext uri="{FF2B5EF4-FFF2-40B4-BE49-F238E27FC236}">
                <a16:creationId xmlns:a16="http://schemas.microsoft.com/office/drawing/2014/main" id="{63C91B33-6B55-579E-E742-0F94F86B859D}"/>
              </a:ext>
            </a:extLst>
          </p:cNvPr>
          <p:cNvSpPr txBox="1"/>
          <p:nvPr/>
        </p:nvSpPr>
        <p:spPr>
          <a:xfrm>
            <a:off x="0" y="397933"/>
            <a:ext cx="12192000" cy="369332"/>
          </a:xfrm>
          <a:prstGeom prst="rect">
            <a:avLst/>
          </a:prstGeom>
          <a:noFill/>
        </p:spPr>
        <p:txBody>
          <a:bodyPr wrap="square" rtlCol="0">
            <a:spAutoFit/>
          </a:bodyPr>
          <a:lstStyle/>
          <a:p>
            <a:pPr algn="ctr"/>
            <a:r>
              <a:rPr lang="it-IT" sz="1800" b="1" i="0" dirty="0">
                <a:effectLst/>
                <a:latin typeface="Poppins" panose="00000500000000000000" pitchFamily="2" charset="0"/>
              </a:rPr>
              <a:t>CONFEDERAZIONE ITALIANI NEL MONDO</a:t>
            </a:r>
            <a:endParaRPr lang="it-IT" dirty="0"/>
          </a:p>
        </p:txBody>
      </p:sp>
    </p:spTree>
    <p:extLst>
      <p:ext uri="{BB962C8B-B14F-4D97-AF65-F5344CB8AC3E}">
        <p14:creationId xmlns:p14="http://schemas.microsoft.com/office/powerpoint/2010/main" val="1670977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AB09EC-4C21-CF76-9D91-20AD0DE923B4}"/>
              </a:ext>
            </a:extLst>
          </p:cNvPr>
          <p:cNvSpPr>
            <a:spLocks noGrp="1"/>
          </p:cNvSpPr>
          <p:nvPr>
            <p:ph type="title"/>
          </p:nvPr>
        </p:nvSpPr>
        <p:spPr>
          <a:xfrm>
            <a:off x="895350" y="-73478"/>
            <a:ext cx="10515600" cy="465364"/>
          </a:xfrm>
        </p:spPr>
        <p:txBody>
          <a:bodyPr>
            <a:normAutofit fontScale="90000"/>
          </a:bodyPr>
          <a:lstStyle/>
          <a:p>
            <a:pPr algn="ctr">
              <a:lnSpc>
                <a:spcPct val="100000"/>
              </a:lnSpc>
            </a:pPr>
            <a:br>
              <a:rPr lang="it-IT" b="1" i="0" dirty="0">
                <a:solidFill>
                  <a:srgbClr val="990000"/>
                </a:solidFill>
                <a:effectLst/>
                <a:latin typeface="Open Sans" panose="020B0606030504020204" pitchFamily="34" charset="0"/>
              </a:rPr>
            </a:br>
            <a:r>
              <a:rPr kumimoji="0" lang="it-IT" sz="2200" b="1" i="0" u="none" strike="noStrike" kern="1200" cap="none" spc="0" normalizeH="0" baseline="0" noProof="0" dirty="0">
                <a:ln>
                  <a:noFill/>
                </a:ln>
                <a:solidFill>
                  <a:prstClr val="black"/>
                </a:solidFill>
                <a:effectLst/>
                <a:uLnTx/>
                <a:uFillTx/>
                <a:latin typeface="Open Sans" panose="020B0606030504020204" pitchFamily="34" charset="0"/>
                <a:ea typeface="+mj-ea"/>
                <a:cs typeface="+mj-cs"/>
              </a:rPr>
              <a:t>Associazioni regionali</a:t>
            </a:r>
            <a:endParaRPr lang="it-IT" dirty="0"/>
          </a:p>
        </p:txBody>
      </p:sp>
      <p:sp>
        <p:nvSpPr>
          <p:cNvPr id="3" name="Segnaposto contenuto 2">
            <a:extLst>
              <a:ext uri="{FF2B5EF4-FFF2-40B4-BE49-F238E27FC236}">
                <a16:creationId xmlns:a16="http://schemas.microsoft.com/office/drawing/2014/main" id="{F9A7F5FF-E287-79A3-B08B-D60E7A235AD8}"/>
              </a:ext>
            </a:extLst>
          </p:cNvPr>
          <p:cNvSpPr>
            <a:spLocks noGrp="1"/>
          </p:cNvSpPr>
          <p:nvPr>
            <p:ph idx="1"/>
          </p:nvPr>
        </p:nvSpPr>
        <p:spPr>
          <a:xfrm>
            <a:off x="620183" y="773794"/>
            <a:ext cx="11065933" cy="5968092"/>
          </a:xfrm>
        </p:spPr>
        <p:txBody>
          <a:bodyPr numCol="2">
            <a:noAutofit/>
          </a:bodyPr>
          <a:lstStyle/>
          <a:p>
            <a:pPr marL="0" indent="0" algn="l">
              <a:lnSpc>
                <a:spcPct val="100000"/>
              </a:lnSpc>
              <a:spcBef>
                <a:spcPts val="0"/>
              </a:spcBef>
              <a:buNone/>
            </a:pPr>
            <a:r>
              <a:rPr lang="it-IT" sz="1600" i="0" u="none" strike="noStrike" dirty="0">
                <a:effectLst/>
                <a:latin typeface="Open Sans" panose="020B0606030504020204" pitchFamily="34" charset="0"/>
              </a:rPr>
              <a:t>Associazione Abruzzesi nel Mondo</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Associazione Altoatesini nel mondo - </a:t>
            </a:r>
            <a:r>
              <a:rPr lang="it-IT" sz="1600" i="0" u="none" strike="noStrike" dirty="0" err="1">
                <a:effectLst/>
                <a:latin typeface="Open Sans" panose="020B0606030504020204" pitchFamily="34" charset="0"/>
              </a:rPr>
              <a:t>Suedstern</a:t>
            </a:r>
            <a:r>
              <a:rPr lang="it-IT" sz="1600" i="0" u="none" strike="noStrike" dirty="0">
                <a:effectLst/>
                <a:latin typeface="Open Sans" panose="020B0606030504020204" pitchFamily="34" charset="0"/>
              </a:rPr>
              <a:t> </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Associazione Bellunesi nel Mondo</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Associazione culturale Amici del Treno Museo di Villarosa</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Associazione Culturale Valtellinesi a Milano</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Associazione Emigranti Coneglianesi in Sud America </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Associazione Emiliano-Romagnola e V.</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Associazione Forche Caudine (Molisani a Roma e nel mondo)</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Associazione Gente Camuna </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Associazione Giuliani nel Mondo</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Associazione Internazionale Pugliesi nel Mondo</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Associazione Ischitani nel Mondo</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Associazione Liguri nel Mondo</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Associazione Lucchesi nel Mondo </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Associazione Trentini nel Mondo</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Associazione Veneti nel Mondo</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Associazione Veronesi nel Mondo</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Associazioni dei Piemontesi nel mondo</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Calabresi nel mondo</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Centro Studi e Documentazione Isola di Ustica</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Centro studi storico-sociali siciliani</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Club dei parmigiani nel mondo</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Cosentini Nel Mondo </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CTIM (Comitato tricolore Italiani nel mondo)</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Ente Friuli nel Mondo</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Ente Vicentini nel Mondo</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I Lucani nel Mondo</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Informazione Friulana </a:t>
            </a:r>
            <a:r>
              <a:rPr lang="it-IT" sz="1600" i="0" u="none" strike="noStrike" dirty="0" err="1">
                <a:effectLst/>
                <a:latin typeface="Open Sans" panose="020B0606030504020204" pitchFamily="34" charset="0"/>
              </a:rPr>
              <a:t>Soc</a:t>
            </a:r>
            <a:r>
              <a:rPr lang="it-IT" sz="1600" i="0" u="none" strike="noStrike" dirty="0">
                <a:effectLst/>
                <a:latin typeface="Open Sans" panose="020B0606030504020204" pitchFamily="34" charset="0"/>
              </a:rPr>
              <a:t>. Coop. – Radio Onde Furlane</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Lombardi nel Mondo</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Monferrini in America</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NUOVA UNAIE (Unione Nazionale Associazioni Emigrati e Immigrati)</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Novaresi nel Mondo</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Osservatorio Veneti nel Mondo</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Sardi Mondo</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Sicilia Mondo</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Spezzini nel Mondo </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Sudtirolesi nel Mondo</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Terra Veneta Online</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Trentini nel</a:t>
            </a:r>
            <a:r>
              <a:rPr lang="it-IT" sz="1600" i="0" dirty="0">
                <a:effectLst/>
                <a:latin typeface="Open Sans" panose="020B0606030504020204" pitchFamily="34" charset="0"/>
              </a:rPr>
              <a:t> </a:t>
            </a:r>
            <a:r>
              <a:rPr lang="it-IT" sz="1600" i="0" u="none" strike="noStrike" dirty="0">
                <a:effectLst/>
                <a:latin typeface="Open Sans" panose="020B0606030504020204" pitchFamily="34" charset="0"/>
              </a:rPr>
              <a:t>mondo</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Trevisani nel mondo</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Umbri nel Mondo </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Unione Famiglie Trentine all'Estero</a:t>
            </a:r>
            <a:endParaRPr lang="it-IT" sz="1600" i="0" dirty="0">
              <a:effectLst/>
              <a:latin typeface="Open Sans" panose="020B0606030504020204" pitchFamily="34" charset="0"/>
            </a:endParaRPr>
          </a:p>
          <a:p>
            <a:pPr marL="0" indent="0" algn="l">
              <a:lnSpc>
                <a:spcPct val="100000"/>
              </a:lnSpc>
              <a:spcBef>
                <a:spcPts val="0"/>
              </a:spcBef>
              <a:buNone/>
            </a:pPr>
            <a:r>
              <a:rPr lang="it-IT" sz="1600" i="0" u="none" strike="noStrike" dirty="0">
                <a:effectLst/>
                <a:latin typeface="Open Sans" panose="020B0606030504020204" pitchFamily="34" charset="0"/>
              </a:rPr>
              <a:t>Ufficio emigrazione della provincia autonoma di Trento</a:t>
            </a:r>
            <a:endParaRPr lang="it-IT" sz="1600" i="0" dirty="0">
              <a:effectLst/>
              <a:latin typeface="Open Sans" panose="020B0606030504020204" pitchFamily="34" charset="0"/>
            </a:endParaRPr>
          </a:p>
          <a:p>
            <a:pPr>
              <a:lnSpc>
                <a:spcPct val="100000"/>
              </a:lnSpc>
            </a:pPr>
            <a:endParaRPr lang="it-IT" sz="1600" dirty="0"/>
          </a:p>
        </p:txBody>
      </p:sp>
    </p:spTree>
    <p:extLst>
      <p:ext uri="{BB962C8B-B14F-4D97-AF65-F5344CB8AC3E}">
        <p14:creationId xmlns:p14="http://schemas.microsoft.com/office/powerpoint/2010/main" val="1813840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AB09EC-4C21-CF76-9D91-20AD0DE923B4}"/>
              </a:ext>
            </a:extLst>
          </p:cNvPr>
          <p:cNvSpPr>
            <a:spLocks noGrp="1"/>
          </p:cNvSpPr>
          <p:nvPr>
            <p:ph type="title"/>
          </p:nvPr>
        </p:nvSpPr>
        <p:spPr>
          <a:xfrm>
            <a:off x="895349" y="0"/>
            <a:ext cx="10515600" cy="465364"/>
          </a:xfrm>
        </p:spPr>
        <p:txBody>
          <a:bodyPr>
            <a:normAutofit fontScale="90000"/>
          </a:bodyPr>
          <a:lstStyle/>
          <a:p>
            <a:pPr algn="ctr">
              <a:lnSpc>
                <a:spcPct val="100000"/>
              </a:lnSpc>
            </a:pPr>
            <a:br>
              <a:rPr lang="it-IT" b="1" i="0" dirty="0">
                <a:solidFill>
                  <a:srgbClr val="990000"/>
                </a:solidFill>
                <a:effectLst/>
                <a:latin typeface="Open Sans" panose="020B0606030504020204" pitchFamily="34" charset="0"/>
              </a:rPr>
            </a:br>
            <a:r>
              <a:rPr kumimoji="0" lang="it-IT" sz="2200" b="1" i="0" u="none" strike="noStrike" kern="1200" cap="none" spc="0" normalizeH="0" baseline="0" noProof="0" dirty="0">
                <a:ln>
                  <a:noFill/>
                </a:ln>
                <a:solidFill>
                  <a:prstClr val="black"/>
                </a:solidFill>
                <a:effectLst/>
                <a:uLnTx/>
                <a:uFillTx/>
                <a:latin typeface="Open Sans" panose="020B0606030504020204" pitchFamily="34" charset="0"/>
                <a:ea typeface="+mj-ea"/>
                <a:cs typeface="+mj-cs"/>
              </a:rPr>
              <a:t>ATTIVITÀ DELLE FEDERAZIONI REGIONALI</a:t>
            </a:r>
            <a:endParaRPr lang="it-IT" dirty="0"/>
          </a:p>
        </p:txBody>
      </p:sp>
      <p:sp>
        <p:nvSpPr>
          <p:cNvPr id="3" name="Segnaposto contenuto 2">
            <a:extLst>
              <a:ext uri="{FF2B5EF4-FFF2-40B4-BE49-F238E27FC236}">
                <a16:creationId xmlns:a16="http://schemas.microsoft.com/office/drawing/2014/main" id="{F9A7F5FF-E287-79A3-B08B-D60E7A235AD8}"/>
              </a:ext>
            </a:extLst>
          </p:cNvPr>
          <p:cNvSpPr>
            <a:spLocks noGrp="1"/>
          </p:cNvSpPr>
          <p:nvPr>
            <p:ph idx="1"/>
          </p:nvPr>
        </p:nvSpPr>
        <p:spPr>
          <a:xfrm>
            <a:off x="620182" y="889908"/>
            <a:ext cx="11065933" cy="5968092"/>
          </a:xfrm>
        </p:spPr>
        <p:txBody>
          <a:bodyPr numCol="1">
            <a:noAutofit/>
          </a:bodyPr>
          <a:lstStyle/>
          <a:p>
            <a:pPr>
              <a:lnSpc>
                <a:spcPct val="100000"/>
              </a:lnSpc>
            </a:pPr>
            <a:r>
              <a:rPr lang="it-IT" sz="1800" dirty="0"/>
              <a:t>Nomina di un referente</a:t>
            </a:r>
          </a:p>
          <a:p>
            <a:pPr>
              <a:lnSpc>
                <a:spcPct val="100000"/>
              </a:lnSpc>
            </a:pPr>
            <a:r>
              <a:rPr lang="it-IT" sz="1800" dirty="0"/>
              <a:t>Costituzione di un gruppo di lavoro per i servizi:</a:t>
            </a:r>
          </a:p>
          <a:p>
            <a:pPr lvl="1">
              <a:lnSpc>
                <a:spcPct val="100000"/>
              </a:lnSpc>
            </a:pPr>
            <a:r>
              <a:rPr lang="it-IT" sz="1800" dirty="0"/>
              <a:t>Legali</a:t>
            </a:r>
          </a:p>
          <a:p>
            <a:pPr lvl="1">
              <a:lnSpc>
                <a:spcPct val="100000"/>
              </a:lnSpc>
            </a:pPr>
            <a:r>
              <a:rPr lang="it-IT" sz="1800" dirty="0"/>
              <a:t>Tributari</a:t>
            </a:r>
          </a:p>
          <a:p>
            <a:pPr lvl="1">
              <a:lnSpc>
                <a:spcPct val="100000"/>
              </a:lnSpc>
            </a:pPr>
            <a:r>
              <a:rPr lang="it-IT" sz="1800" dirty="0"/>
              <a:t>Amministrativi (adempimenti comunali, regionali, urbanistici, ecc.)</a:t>
            </a:r>
          </a:p>
          <a:p>
            <a:pPr lvl="1">
              <a:lnSpc>
                <a:spcPct val="100000"/>
              </a:lnSpc>
            </a:pPr>
            <a:r>
              <a:rPr lang="it-IT" sz="1800" dirty="0"/>
              <a:t>Condominiali</a:t>
            </a:r>
          </a:p>
          <a:p>
            <a:pPr lvl="1">
              <a:lnSpc>
                <a:spcPct val="100000"/>
              </a:lnSpc>
            </a:pPr>
            <a:r>
              <a:rPr lang="it-IT" sz="1800" dirty="0"/>
              <a:t>Interpretariato e traduzioni</a:t>
            </a:r>
          </a:p>
          <a:p>
            <a:pPr lvl="1">
              <a:lnSpc>
                <a:spcPct val="100000"/>
              </a:lnSpc>
            </a:pPr>
            <a:r>
              <a:rPr lang="it-IT" sz="1800" dirty="0"/>
              <a:t>Altro</a:t>
            </a:r>
          </a:p>
          <a:p>
            <a:pPr>
              <a:lnSpc>
                <a:spcPct val="100000"/>
              </a:lnSpc>
            </a:pPr>
            <a:r>
              <a:rPr lang="it-IT" sz="1800" dirty="0"/>
              <a:t>Attivazione casella di posta elettronica dedicata (del tipo estero@confediliziacalabria.it)</a:t>
            </a:r>
          </a:p>
          <a:p>
            <a:pPr>
              <a:lnSpc>
                <a:spcPct val="100000"/>
              </a:lnSpc>
            </a:pPr>
            <a:r>
              <a:rPr lang="it-IT" sz="1800" dirty="0"/>
              <a:t>Attivazione utenza telefonica (cellulare) dedicata (preferibilmente Iliad, Ho, ecc.)</a:t>
            </a:r>
          </a:p>
          <a:p>
            <a:pPr>
              <a:lnSpc>
                <a:spcPct val="100000"/>
              </a:lnSpc>
            </a:pPr>
            <a:r>
              <a:rPr lang="it-IT" sz="1800" dirty="0"/>
              <a:t>Contatti con uffici regionali, comunali e diocesi, agenzie, uffici giudiziari, questure</a:t>
            </a:r>
          </a:p>
          <a:p>
            <a:pPr>
              <a:lnSpc>
                <a:spcPct val="100000"/>
              </a:lnSpc>
            </a:pPr>
            <a:r>
              <a:rPr lang="it-IT" sz="1800" dirty="0"/>
              <a:t>Contatti con associazioni di residenti all’estero</a:t>
            </a:r>
          </a:p>
          <a:p>
            <a:pPr>
              <a:lnSpc>
                <a:spcPct val="100000"/>
              </a:lnSpc>
            </a:pPr>
            <a:r>
              <a:rPr lang="it-IT" sz="1800" dirty="0"/>
              <a:t>Attivazione di protocolli d’intesa con ordini professionali e altre associazioni di categoria</a:t>
            </a:r>
          </a:p>
          <a:p>
            <a:pPr>
              <a:lnSpc>
                <a:spcPct val="100000"/>
              </a:lnSpc>
            </a:pPr>
            <a:r>
              <a:rPr lang="it-IT" sz="1800" dirty="0"/>
              <a:t>Altro</a:t>
            </a:r>
          </a:p>
          <a:p>
            <a:pPr>
              <a:lnSpc>
                <a:spcPct val="100000"/>
              </a:lnSpc>
            </a:pPr>
            <a:endParaRPr lang="it-IT" sz="1600" dirty="0"/>
          </a:p>
          <a:p>
            <a:pPr marL="457200" lvl="1" indent="0">
              <a:lnSpc>
                <a:spcPct val="100000"/>
              </a:lnSpc>
              <a:buNone/>
            </a:pPr>
            <a:endParaRPr lang="it-IT" sz="1200" dirty="0"/>
          </a:p>
          <a:p>
            <a:pPr marL="457200" lvl="1" indent="0">
              <a:lnSpc>
                <a:spcPct val="100000"/>
              </a:lnSpc>
              <a:buNone/>
            </a:pPr>
            <a:endParaRPr lang="it-IT" sz="1200" dirty="0"/>
          </a:p>
        </p:txBody>
      </p:sp>
    </p:spTree>
    <p:extLst>
      <p:ext uri="{BB962C8B-B14F-4D97-AF65-F5344CB8AC3E}">
        <p14:creationId xmlns:p14="http://schemas.microsoft.com/office/powerpoint/2010/main" val="4133804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D1E65D-746D-424B-3E08-B52CB1231AD6}"/>
              </a:ext>
            </a:extLst>
          </p:cNvPr>
          <p:cNvSpPr>
            <a:spLocks noGrp="1"/>
          </p:cNvSpPr>
          <p:nvPr>
            <p:ph type="ctrTitle"/>
          </p:nvPr>
        </p:nvSpPr>
        <p:spPr>
          <a:xfrm>
            <a:off x="836839" y="777975"/>
            <a:ext cx="10670721" cy="755610"/>
          </a:xfrm>
        </p:spPr>
        <p:txBody>
          <a:bodyPr>
            <a:noAutofit/>
          </a:bodyPr>
          <a:lstStyle/>
          <a:p>
            <a:pPr algn="just">
              <a:lnSpc>
                <a:spcPct val="150000"/>
              </a:lnSpc>
            </a:pPr>
            <a:r>
              <a:rPr lang="it-IT" sz="1800" b="0" i="0" dirty="0">
                <a:solidFill>
                  <a:srgbClr val="353535"/>
                </a:solidFill>
                <a:effectLst/>
                <a:latin typeface="Open Sans" panose="020B0606030504020204" pitchFamily="34" charset="0"/>
              </a:rPr>
              <a:t>La Confedilizia ha attivato – tramite le proprie </a:t>
            </a:r>
            <a:r>
              <a:rPr lang="it-IT" sz="1800" b="1" i="0" u="none" strike="noStrike" dirty="0">
                <a:solidFill>
                  <a:srgbClr val="E84E17"/>
                </a:solidFill>
                <a:effectLst/>
                <a:latin typeface="Open Sans" panose="020B0606030504020204" pitchFamily="34" charset="0"/>
                <a:hlinkClick r:id="rId2"/>
              </a:rPr>
              <a:t>sedi locali</a:t>
            </a:r>
            <a:r>
              <a:rPr lang="it-IT" sz="1800" b="0" i="0" dirty="0">
                <a:solidFill>
                  <a:srgbClr val="353535"/>
                </a:solidFill>
                <a:effectLst/>
                <a:latin typeface="Open Sans" panose="020B0606030504020204" pitchFamily="34" charset="0"/>
              </a:rPr>
              <a:t> – un </a:t>
            </a:r>
            <a:r>
              <a:rPr lang="it-IT" sz="1800" b="1" i="0" dirty="0">
                <a:solidFill>
                  <a:srgbClr val="353535"/>
                </a:solidFill>
                <a:effectLst/>
                <a:latin typeface="Open Sans" panose="020B0606030504020204" pitchFamily="34" charset="0"/>
              </a:rPr>
              <a:t>nuovo servizio per i molti italiani residenti all’estero</a:t>
            </a:r>
            <a:r>
              <a:rPr lang="it-IT" sz="1800" b="0" i="0" dirty="0">
                <a:solidFill>
                  <a:srgbClr val="353535"/>
                </a:solidFill>
                <a:effectLst/>
                <a:latin typeface="Open Sans" panose="020B0606030504020204" pitchFamily="34" charset="0"/>
              </a:rPr>
              <a:t> </a:t>
            </a:r>
            <a:r>
              <a:rPr lang="it-IT" sz="1800" b="1" i="0" dirty="0">
                <a:solidFill>
                  <a:srgbClr val="353535"/>
                </a:solidFill>
                <a:effectLst/>
                <a:latin typeface="Open Sans" panose="020B0606030504020204" pitchFamily="34" charset="0"/>
              </a:rPr>
              <a:t>e proprietari di immobili in Italia</a:t>
            </a:r>
            <a:r>
              <a:rPr lang="it-IT" sz="1800" b="0" i="0" dirty="0">
                <a:solidFill>
                  <a:srgbClr val="353535"/>
                </a:solidFill>
                <a:effectLst/>
                <a:latin typeface="Open Sans" panose="020B0606030504020204" pitchFamily="34" charset="0"/>
              </a:rPr>
              <a:t>:</a:t>
            </a:r>
            <a:endParaRPr lang="it-IT" sz="1800" dirty="0"/>
          </a:p>
        </p:txBody>
      </p:sp>
      <p:sp>
        <p:nvSpPr>
          <p:cNvPr id="3" name="Titolo 1">
            <a:extLst>
              <a:ext uri="{FF2B5EF4-FFF2-40B4-BE49-F238E27FC236}">
                <a16:creationId xmlns:a16="http://schemas.microsoft.com/office/drawing/2014/main" id="{11703D4B-E132-D5F2-32B0-5F6E1B1DD9F9}"/>
              </a:ext>
            </a:extLst>
          </p:cNvPr>
          <p:cNvSpPr txBox="1">
            <a:spLocks/>
          </p:cNvSpPr>
          <p:nvPr/>
        </p:nvSpPr>
        <p:spPr>
          <a:xfrm>
            <a:off x="836839" y="1644770"/>
            <a:ext cx="10670721" cy="127734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r>
              <a:rPr lang="it-IT" sz="1800" dirty="0">
                <a:solidFill>
                  <a:srgbClr val="353535"/>
                </a:solidFill>
                <a:latin typeface="Open Sans" panose="020B0606030504020204" pitchFamily="34" charset="0"/>
              </a:rPr>
              <a:t>- Oggetto: </a:t>
            </a:r>
            <a:r>
              <a:rPr lang="it-IT" sz="1800" b="1" dirty="0">
                <a:solidFill>
                  <a:srgbClr val="353535"/>
                </a:solidFill>
                <a:latin typeface="Open Sans" panose="020B0606030504020204" pitchFamily="34" charset="0"/>
              </a:rPr>
              <a:t>assistenza e consulenza</a:t>
            </a:r>
            <a:r>
              <a:rPr lang="it-IT" sz="1800" dirty="0">
                <a:solidFill>
                  <a:srgbClr val="353535"/>
                </a:solidFill>
                <a:latin typeface="Open Sans" panose="020B0606030504020204" pitchFamily="34" charset="0"/>
              </a:rPr>
              <a:t> per le diverse necessità in relazione alla titolarità dei beni che, combinata con la situazione di lontananza, determina inevitabili difficoltà di gestione.</a:t>
            </a:r>
            <a:br>
              <a:rPr lang="it-IT" sz="1800" dirty="0">
                <a:solidFill>
                  <a:srgbClr val="353535"/>
                </a:solidFill>
                <a:latin typeface="Open Sans" panose="020B0606030504020204" pitchFamily="34" charset="0"/>
              </a:rPr>
            </a:br>
            <a:endParaRPr lang="it-IT" sz="1800" dirty="0"/>
          </a:p>
        </p:txBody>
      </p:sp>
      <p:sp>
        <p:nvSpPr>
          <p:cNvPr id="4" name="Titolo 1">
            <a:extLst>
              <a:ext uri="{FF2B5EF4-FFF2-40B4-BE49-F238E27FC236}">
                <a16:creationId xmlns:a16="http://schemas.microsoft.com/office/drawing/2014/main" id="{7FA03B18-EA28-7D3A-686B-A28B439C3D00}"/>
              </a:ext>
            </a:extLst>
          </p:cNvPr>
          <p:cNvSpPr txBox="1">
            <a:spLocks/>
          </p:cNvSpPr>
          <p:nvPr/>
        </p:nvSpPr>
        <p:spPr>
          <a:xfrm>
            <a:off x="836839" y="2921000"/>
            <a:ext cx="10670721" cy="373060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r>
              <a:rPr lang="it-IT" sz="1800" dirty="0">
                <a:solidFill>
                  <a:srgbClr val="353535"/>
                </a:solidFill>
                <a:latin typeface="Open Sans" panose="020B0606030504020204" pitchFamily="34" charset="0"/>
              </a:rPr>
              <a:t>Scopo: gli italiani residenti all’estero possono trovare nei referenti Confedilizia, presenti su tutto il territorio nazionale, un valido aiuto nell’espletamento </a:t>
            </a:r>
          </a:p>
          <a:p>
            <a:pPr algn="just">
              <a:lnSpc>
                <a:spcPct val="150000"/>
              </a:lnSpc>
            </a:pPr>
            <a:r>
              <a:rPr lang="it-IT" sz="1800" dirty="0">
                <a:solidFill>
                  <a:srgbClr val="353535"/>
                </a:solidFill>
                <a:latin typeface="Open Sans" panose="020B0606030504020204" pitchFamily="34" charset="0"/>
              </a:rPr>
              <a:t>- sia delle </a:t>
            </a:r>
            <a:r>
              <a:rPr lang="it-IT" sz="1800" b="1" dirty="0">
                <a:solidFill>
                  <a:srgbClr val="353535"/>
                </a:solidFill>
                <a:latin typeface="Open Sans" panose="020B0606030504020204" pitchFamily="34" charset="0"/>
              </a:rPr>
              <a:t>ordinarie incombenze</a:t>
            </a:r>
            <a:r>
              <a:rPr lang="it-IT" sz="1800" dirty="0">
                <a:solidFill>
                  <a:srgbClr val="353535"/>
                </a:solidFill>
                <a:latin typeface="Open Sans" panose="020B0606030504020204" pitchFamily="34" charset="0"/>
              </a:rPr>
              <a:t> relative agli immobili (quali scadenze fiscali, questioni condominiali, locatizie, catastali, urbanistiche ecc.) </a:t>
            </a:r>
          </a:p>
          <a:p>
            <a:pPr algn="just">
              <a:lnSpc>
                <a:spcPct val="150000"/>
              </a:lnSpc>
            </a:pPr>
            <a:r>
              <a:rPr lang="it-IT" sz="1800" dirty="0">
                <a:solidFill>
                  <a:srgbClr val="353535"/>
                </a:solidFill>
                <a:latin typeface="Open Sans" panose="020B0606030504020204" pitchFamily="34" charset="0"/>
              </a:rPr>
              <a:t>- sia di quelle relative a </a:t>
            </a:r>
            <a:r>
              <a:rPr lang="it-IT" sz="1800" b="1" dirty="0">
                <a:solidFill>
                  <a:srgbClr val="353535"/>
                </a:solidFill>
                <a:latin typeface="Open Sans" panose="020B0606030504020204" pitchFamily="34" charset="0"/>
              </a:rPr>
              <a:t>situazioni straordinarie</a:t>
            </a:r>
            <a:r>
              <a:rPr lang="it-IT" sz="1800" dirty="0">
                <a:solidFill>
                  <a:srgbClr val="353535"/>
                </a:solidFill>
                <a:latin typeface="Open Sans" panose="020B0606030504020204" pitchFamily="34" charset="0"/>
              </a:rPr>
              <a:t> (lavori di ristrutturazione, contenzioso con l’Agenzia delle entrate, vendita dell’immobile o donazione dello stesso al Comune ecc.), </a:t>
            </a:r>
          </a:p>
          <a:p>
            <a:pPr algn="just">
              <a:lnSpc>
                <a:spcPct val="150000"/>
              </a:lnSpc>
            </a:pPr>
            <a:r>
              <a:rPr lang="it-IT" sz="1800" dirty="0">
                <a:solidFill>
                  <a:srgbClr val="353535"/>
                </a:solidFill>
                <a:latin typeface="Open Sans" panose="020B0606030504020204" pitchFamily="34" charset="0"/>
              </a:rPr>
              <a:t>- sia anche un </a:t>
            </a:r>
            <a:r>
              <a:rPr lang="it-IT" sz="1800" b="1" dirty="0">
                <a:solidFill>
                  <a:srgbClr val="353535"/>
                </a:solidFill>
                <a:latin typeface="Open Sans" panose="020B0606030504020204" pitchFamily="34" charset="0"/>
              </a:rPr>
              <a:t>aiuto nella manutenzione, cura o gestione degli immobili</a:t>
            </a:r>
            <a:r>
              <a:rPr lang="it-IT" sz="1800" dirty="0">
                <a:solidFill>
                  <a:srgbClr val="353535"/>
                </a:solidFill>
                <a:latin typeface="Open Sans" panose="020B0606030504020204" pitchFamily="34" charset="0"/>
              </a:rPr>
              <a:t>, evitando il loro decadimento e risolvendo, in brevissimo tempo, anche problemi ordinari, legati per esempio alla usura/rottura degli impianti  nonché partecipando – se necessario – alle assemblee condominiali.</a:t>
            </a:r>
            <a:br>
              <a:rPr lang="it-IT" sz="1800" dirty="0">
                <a:solidFill>
                  <a:srgbClr val="353535"/>
                </a:solidFill>
                <a:latin typeface="Open Sans" panose="020B0606030504020204" pitchFamily="34" charset="0"/>
              </a:rPr>
            </a:br>
            <a:endParaRPr lang="it-IT" sz="1800" dirty="0"/>
          </a:p>
        </p:txBody>
      </p:sp>
    </p:spTree>
    <p:extLst>
      <p:ext uri="{BB962C8B-B14F-4D97-AF65-F5344CB8AC3E}">
        <p14:creationId xmlns:p14="http://schemas.microsoft.com/office/powerpoint/2010/main" val="1512642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D1E65D-746D-424B-3E08-B52CB1231AD6}"/>
              </a:ext>
            </a:extLst>
          </p:cNvPr>
          <p:cNvSpPr>
            <a:spLocks noGrp="1"/>
          </p:cNvSpPr>
          <p:nvPr>
            <p:ph type="ctrTitle"/>
          </p:nvPr>
        </p:nvSpPr>
        <p:spPr>
          <a:xfrm>
            <a:off x="760639" y="865415"/>
            <a:ext cx="10670721" cy="2988127"/>
          </a:xfrm>
        </p:spPr>
        <p:txBody>
          <a:bodyPr>
            <a:normAutofit fontScale="90000"/>
          </a:bodyPr>
          <a:lstStyle/>
          <a:p>
            <a:r>
              <a:rPr lang="it-IT" dirty="0">
                <a:latin typeface="Montserrat" panose="020F0502020204030204" pitchFamily="2" charset="0"/>
              </a:rPr>
              <a:t>PANORAMICA</a:t>
            </a:r>
            <a:br>
              <a:rPr lang="it-IT" b="0" i="0" dirty="0">
                <a:effectLst/>
                <a:latin typeface="Montserrat" panose="020F0502020204030204" pitchFamily="2" charset="0"/>
              </a:rPr>
            </a:br>
            <a:r>
              <a:rPr lang="it-IT" b="0" i="0" dirty="0">
                <a:effectLst/>
                <a:latin typeface="Montserrat" panose="020F0502020204030204" pitchFamily="2" charset="0"/>
              </a:rPr>
              <a:t>Emigrazioni dall’Italia </a:t>
            </a:r>
            <a:br>
              <a:rPr lang="it-IT" b="0" i="0" dirty="0">
                <a:effectLst/>
                <a:latin typeface="Montserrat" panose="020F0502020204030204" pitchFamily="2" charset="0"/>
              </a:rPr>
            </a:br>
            <a:r>
              <a:rPr lang="it-IT" b="0" i="0" dirty="0">
                <a:effectLst/>
                <a:latin typeface="Montserrat" panose="020F0502020204030204" pitchFamily="2" charset="0"/>
              </a:rPr>
              <a:t>e Italiani residenti all’estero</a:t>
            </a:r>
            <a:br>
              <a:rPr lang="it-IT" b="0" i="0" dirty="0">
                <a:solidFill>
                  <a:srgbClr val="686868"/>
                </a:solidFill>
                <a:effectLst/>
                <a:latin typeface="Montserrat" panose="020F0502020204030204" pitchFamily="2" charset="0"/>
              </a:rPr>
            </a:br>
            <a:endParaRPr lang="it-IT" dirty="0"/>
          </a:p>
        </p:txBody>
      </p:sp>
    </p:spTree>
    <p:extLst>
      <p:ext uri="{BB962C8B-B14F-4D97-AF65-F5344CB8AC3E}">
        <p14:creationId xmlns:p14="http://schemas.microsoft.com/office/powerpoint/2010/main" val="1900804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3286A7-58A5-7809-56DD-464F2D0389B6}"/>
              </a:ext>
            </a:extLst>
          </p:cNvPr>
          <p:cNvSpPr>
            <a:spLocks noGrp="1"/>
          </p:cNvSpPr>
          <p:nvPr>
            <p:ph type="title"/>
          </p:nvPr>
        </p:nvSpPr>
        <p:spPr>
          <a:xfrm>
            <a:off x="625928" y="754592"/>
            <a:ext cx="10940143" cy="3944408"/>
          </a:xfrm>
        </p:spPr>
        <p:txBody>
          <a:bodyPr>
            <a:noAutofit/>
          </a:bodyPr>
          <a:lstStyle/>
          <a:p>
            <a:pPr>
              <a:lnSpc>
                <a:spcPct val="150000"/>
              </a:lnSpc>
            </a:pPr>
            <a:r>
              <a:rPr lang="it-IT" sz="2800" b="0" i="0" dirty="0">
                <a:effectLst/>
                <a:latin typeface="Montserrat" panose="00000500000000000000" pitchFamily="2" charset="0"/>
              </a:rPr>
              <a:t>l popolo italiano è sempre stato caratterizzato per forti tassi di emigrazione. </a:t>
            </a:r>
            <a:br>
              <a:rPr lang="it-IT" sz="2800" b="0" i="0" dirty="0">
                <a:effectLst/>
                <a:latin typeface="Montserrat" panose="00000500000000000000" pitchFamily="2" charset="0"/>
              </a:rPr>
            </a:br>
            <a:r>
              <a:rPr lang="it-IT" sz="2800" b="1" i="0" dirty="0">
                <a:effectLst/>
                <a:latin typeface="Montserrat" panose="00000500000000000000" pitchFamily="2" charset="0"/>
              </a:rPr>
              <a:t>Dal 1861, </a:t>
            </a:r>
            <a:r>
              <a:rPr lang="it-IT" sz="2800" i="0" dirty="0">
                <a:effectLst/>
                <a:latin typeface="Montserrat" panose="00000500000000000000" pitchFamily="2" charset="0"/>
              </a:rPr>
              <a:t>anno dell’Unità d’Italia al 2021</a:t>
            </a:r>
            <a:br>
              <a:rPr lang="it-IT" sz="2800" b="1" dirty="0">
                <a:latin typeface="Montserrat" panose="00000500000000000000" pitchFamily="2" charset="0"/>
              </a:rPr>
            </a:br>
            <a:r>
              <a:rPr lang="it-IT" sz="2800" b="1" dirty="0">
                <a:latin typeface="Montserrat" panose="00000500000000000000" pitchFamily="2" charset="0"/>
              </a:rPr>
              <a:t>- </a:t>
            </a:r>
            <a:r>
              <a:rPr lang="it-IT" sz="2800" b="1" i="0" dirty="0">
                <a:effectLst/>
                <a:latin typeface="Montserrat" panose="00000500000000000000" pitchFamily="2" charset="0"/>
              </a:rPr>
              <a:t>circa 31 milioni di cittadini hanno lasciato l’Italia</a:t>
            </a:r>
            <a:br>
              <a:rPr lang="it-IT" sz="2800" b="1" i="0" dirty="0">
                <a:effectLst/>
                <a:latin typeface="Montserrat" panose="00000500000000000000" pitchFamily="2" charset="0"/>
              </a:rPr>
            </a:br>
            <a:r>
              <a:rPr lang="it-IT" sz="2800" b="1" i="0" dirty="0">
                <a:effectLst/>
                <a:latin typeface="Montserrat" panose="00000500000000000000" pitchFamily="2" charset="0"/>
              </a:rPr>
              <a:t>- più di 19 milioni non hanno mai fatto rientro.</a:t>
            </a:r>
            <a:br>
              <a:rPr lang="it-IT" sz="1800" dirty="0"/>
            </a:br>
            <a:endParaRPr lang="it-IT" sz="1800" dirty="0">
              <a:latin typeface="Montserrat" panose="00000500000000000000" pitchFamily="2" charset="0"/>
            </a:endParaRPr>
          </a:p>
        </p:txBody>
      </p:sp>
    </p:spTree>
    <p:extLst>
      <p:ext uri="{BB962C8B-B14F-4D97-AF65-F5344CB8AC3E}">
        <p14:creationId xmlns:p14="http://schemas.microsoft.com/office/powerpoint/2010/main" val="838204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8FBE31FE-206C-C64E-9064-E6852738F085}"/>
              </a:ext>
            </a:extLst>
          </p:cNvPr>
          <p:cNvPicPr>
            <a:picLocks noChangeAspect="1"/>
          </p:cNvPicPr>
          <p:nvPr/>
        </p:nvPicPr>
        <p:blipFill>
          <a:blip r:embed="rId2"/>
          <a:stretch>
            <a:fillRect/>
          </a:stretch>
        </p:blipFill>
        <p:spPr>
          <a:xfrm>
            <a:off x="1654552" y="795880"/>
            <a:ext cx="9399891" cy="5266239"/>
          </a:xfrm>
          <a:prstGeom prst="rect">
            <a:avLst/>
          </a:prstGeom>
        </p:spPr>
      </p:pic>
    </p:spTree>
    <p:extLst>
      <p:ext uri="{BB962C8B-B14F-4D97-AF65-F5344CB8AC3E}">
        <p14:creationId xmlns:p14="http://schemas.microsoft.com/office/powerpoint/2010/main" val="999653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24BD6D-8D7E-ABF2-4206-8B250396727A}"/>
              </a:ext>
            </a:extLst>
          </p:cNvPr>
          <p:cNvSpPr>
            <a:spLocks noGrp="1"/>
          </p:cNvSpPr>
          <p:nvPr>
            <p:ph type="title"/>
          </p:nvPr>
        </p:nvSpPr>
        <p:spPr>
          <a:xfrm>
            <a:off x="732064" y="465667"/>
            <a:ext cx="10515600" cy="6231465"/>
          </a:xfrm>
        </p:spPr>
        <p:txBody>
          <a:bodyPr>
            <a:noAutofit/>
          </a:bodyPr>
          <a:lstStyle/>
          <a:p>
            <a:pPr>
              <a:lnSpc>
                <a:spcPct val="150000"/>
              </a:lnSpc>
            </a:pPr>
            <a:r>
              <a:rPr lang="it-IT" sz="1800" b="1" i="0" dirty="0">
                <a:effectLst/>
                <a:latin typeface="Montserrat" panose="00000500000000000000" pitchFamily="2" charset="0"/>
              </a:rPr>
              <a:t>Immigrati ed emigrati nell’ultimo anno</a:t>
            </a:r>
            <a:br>
              <a:rPr lang="it-IT" sz="1800" b="1" i="0" dirty="0">
                <a:effectLst/>
                <a:latin typeface="Montserrat" panose="00000500000000000000" pitchFamily="2" charset="0"/>
              </a:rPr>
            </a:br>
            <a:r>
              <a:rPr lang="it-IT" sz="1800" b="1" i="0" dirty="0">
                <a:effectLst/>
                <a:latin typeface="Montserrat" panose="00000500000000000000" pitchFamily="2" charset="0"/>
              </a:rPr>
              <a:t>Nel 2021, ultimo anno per cui si hanno dati, le cancellazioni anagrafiche dall’Italia per l’estero (emigrazioni) sono state circa 158.000</a:t>
            </a:r>
            <a:r>
              <a:rPr lang="it-IT" sz="1800" b="0" i="0" dirty="0">
                <a:effectLst/>
                <a:latin typeface="Montserrat" panose="00000500000000000000" pitchFamily="2" charset="0"/>
              </a:rPr>
              <a:t> (-1% sul 2020). Di queste, </a:t>
            </a:r>
            <a:r>
              <a:rPr lang="it-IT" sz="1800" b="1" i="0" dirty="0">
                <a:effectLst/>
                <a:latin typeface="Montserrat" panose="00000500000000000000" pitchFamily="2" charset="0"/>
              </a:rPr>
              <a:t>il 59% ha riguardato emigrati italiani</a:t>
            </a:r>
            <a:r>
              <a:rPr lang="it-IT" sz="1800" b="0" i="0" dirty="0">
                <a:effectLst/>
                <a:latin typeface="Montserrat" panose="00000500000000000000" pitchFamily="2" charset="0"/>
              </a:rPr>
              <a:t>: circa 94.000 cittadini (numero stabile rispetto agli scorsi anni).</a:t>
            </a:r>
            <a:br>
              <a:rPr lang="it-IT" sz="1800" b="0" i="0" dirty="0">
                <a:effectLst/>
                <a:latin typeface="Montserrat" panose="00000500000000000000" pitchFamily="2" charset="0"/>
              </a:rPr>
            </a:br>
            <a:r>
              <a:rPr lang="it-IT" sz="1800" b="1" i="0" dirty="0">
                <a:effectLst/>
                <a:latin typeface="Montserrat" panose="00000500000000000000" pitchFamily="2" charset="0"/>
              </a:rPr>
              <a:t>Le iscrizioni anagrafiche dall’estero (immigrazioni) sono state circa 318.000 </a:t>
            </a:r>
            <a:r>
              <a:rPr lang="it-IT" sz="1800" b="0" i="0" dirty="0">
                <a:effectLst/>
                <a:latin typeface="Montserrat" panose="00000500000000000000" pitchFamily="2" charset="0"/>
              </a:rPr>
              <a:t>(+28,6% sul 2020, dopo il -25% del 2020 sul 2019). </a:t>
            </a:r>
            <a:br>
              <a:rPr lang="it-IT" sz="1800" b="0" i="0" dirty="0">
                <a:effectLst/>
                <a:latin typeface="Montserrat" panose="00000500000000000000" pitchFamily="2" charset="0"/>
              </a:rPr>
            </a:br>
            <a:r>
              <a:rPr lang="it-IT" sz="1800" b="0" i="0" dirty="0">
                <a:effectLst/>
                <a:latin typeface="Montserrat" panose="00000500000000000000" pitchFamily="2" charset="0"/>
              </a:rPr>
              <a:t>Sono riaumentate sia quelle dei cittadini stranieri (circa 243.600, +27%), sia quelle dovute ai rimpatri degli italiani (circa 74.700, +34%). Nel 2021, il saldo migratorio con l’estero degli italiani restituisce un valore negativo di circa 19.400 unità.</a:t>
            </a:r>
            <a:br>
              <a:rPr lang="it-IT" sz="1800" b="0" i="0" dirty="0">
                <a:effectLst/>
                <a:latin typeface="Montserrat" panose="00000500000000000000" pitchFamily="2" charset="0"/>
              </a:rPr>
            </a:br>
            <a:r>
              <a:rPr lang="it-IT" sz="1800" b="0" i="0" dirty="0">
                <a:effectLst/>
                <a:latin typeface="Montserrat" panose="00000500000000000000" pitchFamily="2" charset="0"/>
              </a:rPr>
              <a:t>Nel 2020, le iscrizioni anagrafiche sono state fortemente influenzate dalle limitazioni alla mobilità interna e soprattutto internazionale causate dalla pandemia. Nel 2021, i flussi migratori in entrata sono ritornati tendenzialmente ai livelli del 2019. </a:t>
            </a:r>
            <a:br>
              <a:rPr lang="it-IT" sz="1800" b="0" i="0" dirty="0">
                <a:effectLst/>
                <a:latin typeface="Montserrat" panose="00000500000000000000" pitchFamily="2" charset="0"/>
              </a:rPr>
            </a:br>
            <a:r>
              <a:rPr lang="it-IT" sz="1800" b="0" i="0" dirty="0">
                <a:effectLst/>
                <a:latin typeface="Montserrat" panose="00000500000000000000" pitchFamily="2" charset="0"/>
              </a:rPr>
              <a:t>Di seguito un focus sulle emigrazioni dell’Italia da parte dei cittadini italiani e non, dal 2009 al 2021.</a:t>
            </a:r>
            <a:endParaRPr lang="it-IT" sz="1800" dirty="0"/>
          </a:p>
        </p:txBody>
      </p:sp>
    </p:spTree>
    <p:extLst>
      <p:ext uri="{BB962C8B-B14F-4D97-AF65-F5344CB8AC3E}">
        <p14:creationId xmlns:p14="http://schemas.microsoft.com/office/powerpoint/2010/main" val="1487941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ABB2C2C8-0FD1-87F6-A309-38F34F7E6B27}"/>
              </a:ext>
            </a:extLst>
          </p:cNvPr>
          <p:cNvPicPr>
            <a:picLocks noGrp="1" noChangeAspect="1"/>
          </p:cNvPicPr>
          <p:nvPr>
            <p:ph idx="1"/>
          </p:nvPr>
        </p:nvPicPr>
        <p:blipFill>
          <a:blip r:embed="rId2"/>
          <a:stretch>
            <a:fillRect/>
          </a:stretch>
        </p:blipFill>
        <p:spPr>
          <a:xfrm>
            <a:off x="1859054" y="1091520"/>
            <a:ext cx="7553914" cy="5211308"/>
          </a:xfrm>
        </p:spPr>
      </p:pic>
    </p:spTree>
    <p:extLst>
      <p:ext uri="{BB962C8B-B14F-4D97-AF65-F5344CB8AC3E}">
        <p14:creationId xmlns:p14="http://schemas.microsoft.com/office/powerpoint/2010/main" val="4264986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6F897A-FA66-92A2-C71D-B51D52D10747}"/>
              </a:ext>
            </a:extLst>
          </p:cNvPr>
          <p:cNvSpPr>
            <a:spLocks noGrp="1"/>
          </p:cNvSpPr>
          <p:nvPr>
            <p:ph type="title"/>
          </p:nvPr>
        </p:nvSpPr>
        <p:spPr>
          <a:xfrm>
            <a:off x="702130" y="567269"/>
            <a:ext cx="10548256" cy="761998"/>
          </a:xfrm>
        </p:spPr>
        <p:txBody>
          <a:bodyPr>
            <a:normAutofit fontScale="90000"/>
          </a:bodyPr>
          <a:lstStyle/>
          <a:p>
            <a:pPr algn="ctr">
              <a:lnSpc>
                <a:spcPct val="150000"/>
              </a:lnSpc>
            </a:pPr>
            <a:r>
              <a:rPr lang="it-IT" sz="2000" b="1" i="0" dirty="0">
                <a:effectLst/>
                <a:latin typeface="Montserrat" panose="00000500000000000000" pitchFamily="2" charset="0"/>
              </a:rPr>
              <a:t>I Paesi preferiti dagli italiani all’estero</a:t>
            </a:r>
            <a:br>
              <a:rPr lang="it-IT" sz="1400" b="1" i="0" dirty="0">
                <a:effectLst/>
                <a:latin typeface="Montserrat" panose="00000500000000000000" pitchFamily="2" charset="0"/>
              </a:rPr>
            </a:br>
            <a:br>
              <a:rPr lang="it-IT" sz="1400" b="1" i="0" dirty="0">
                <a:effectLst/>
                <a:latin typeface="Montserrat" panose="00000500000000000000" pitchFamily="2" charset="0"/>
              </a:rPr>
            </a:br>
            <a:endParaRPr lang="it-IT" sz="1400" dirty="0"/>
          </a:p>
        </p:txBody>
      </p:sp>
      <p:sp>
        <p:nvSpPr>
          <p:cNvPr id="22" name="Titolo 1">
            <a:extLst>
              <a:ext uri="{FF2B5EF4-FFF2-40B4-BE49-F238E27FC236}">
                <a16:creationId xmlns:a16="http://schemas.microsoft.com/office/drawing/2014/main" id="{97B389A6-9291-505C-B21B-C38914B5A44E}"/>
              </a:ext>
            </a:extLst>
          </p:cNvPr>
          <p:cNvSpPr txBox="1">
            <a:spLocks/>
          </p:cNvSpPr>
          <p:nvPr/>
        </p:nvSpPr>
        <p:spPr>
          <a:xfrm>
            <a:off x="821872" y="1612294"/>
            <a:ext cx="10548256" cy="3857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it-IT" sz="1800" dirty="0">
                <a:latin typeface="Montserrat" panose="00000500000000000000" pitchFamily="2" charset="0"/>
              </a:rPr>
              <a:t>Per quanto riguarda il numero degli Italiani residenti all’estero, gli iscritti all’AIRE (Anagrafe Italiani Residenti all’Estero), a Gennaio 2022 risultano circa </a:t>
            </a:r>
            <a:r>
              <a:rPr lang="it-IT" sz="1800" b="1" dirty="0">
                <a:latin typeface="Montserrat" panose="00000500000000000000" pitchFamily="2" charset="0"/>
              </a:rPr>
              <a:t>5,8 milioni</a:t>
            </a:r>
            <a:r>
              <a:rPr lang="it-IT" sz="1800" dirty="0">
                <a:latin typeface="Montserrat" panose="00000500000000000000" pitchFamily="2" charset="0"/>
              </a:rPr>
              <a:t>. Mentre l’Italia ha perso in un anno lo </a:t>
            </a:r>
            <a:r>
              <a:rPr lang="it-IT" sz="1800" b="1" dirty="0">
                <a:latin typeface="Montserrat" panose="00000500000000000000" pitchFamily="2" charset="0"/>
              </a:rPr>
              <a:t>0,5% di popolazione residente </a:t>
            </a:r>
            <a:r>
              <a:rPr lang="it-IT" sz="1800" dirty="0">
                <a:latin typeface="Montserrat" panose="00000500000000000000" pitchFamily="2" charset="0"/>
              </a:rPr>
              <a:t>(-1,1% dal 2020), all’estero la popolazione AIRE è cresciuta negli ultimi 12 mesi del 2,7%.</a:t>
            </a:r>
          </a:p>
          <a:p>
            <a:pPr algn="just">
              <a:lnSpc>
                <a:spcPct val="150000"/>
              </a:lnSpc>
            </a:pPr>
            <a:r>
              <a:rPr lang="it-IT" sz="1800" dirty="0">
                <a:latin typeface="Montserrat" panose="00000500000000000000" pitchFamily="2" charset="0"/>
              </a:rPr>
              <a:t>Il </a:t>
            </a:r>
            <a:r>
              <a:rPr lang="it-IT" sz="1800" b="1" dirty="0">
                <a:latin typeface="Montserrat" panose="00000500000000000000" pitchFamily="2" charset="0"/>
              </a:rPr>
              <a:t>48,2% degli oltre 5,8 milioni di cittadini italiani residenti all’estero è donna </a:t>
            </a:r>
            <a:r>
              <a:rPr lang="it-IT" sz="1800" dirty="0">
                <a:latin typeface="Montserrat" panose="00000500000000000000" pitchFamily="2" charset="0"/>
              </a:rPr>
              <a:t>(2,8 milioni circa in valore assoluto). Si tratta, soprattutto, di celibi/nubili (57,9%) o coniugati/e (35,6%). Dal punto di vista dell’età </a:t>
            </a:r>
            <a:r>
              <a:rPr lang="it-IT" sz="1800" b="1" dirty="0">
                <a:latin typeface="Montserrat" panose="00000500000000000000" pitchFamily="2" charset="0"/>
              </a:rPr>
              <a:t>il 21,8% ha tra i 18 e i 34 anni, il 23,2% ha tra i 35 e i 49 anni, il 19,4% ha tra i 50 e i 64 anni, il 21% ha più di 65 anni. I minori rappresentano il 14,5%.</a:t>
            </a:r>
          </a:p>
        </p:txBody>
      </p:sp>
    </p:spTree>
    <p:extLst>
      <p:ext uri="{BB962C8B-B14F-4D97-AF65-F5344CB8AC3E}">
        <p14:creationId xmlns:p14="http://schemas.microsoft.com/office/powerpoint/2010/main" val="686504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6F897A-FA66-92A2-C71D-B51D52D10747}"/>
              </a:ext>
            </a:extLst>
          </p:cNvPr>
          <p:cNvSpPr>
            <a:spLocks noGrp="1"/>
          </p:cNvSpPr>
          <p:nvPr>
            <p:ph type="title"/>
          </p:nvPr>
        </p:nvSpPr>
        <p:spPr>
          <a:xfrm>
            <a:off x="702130" y="567269"/>
            <a:ext cx="10548256" cy="761998"/>
          </a:xfrm>
        </p:spPr>
        <p:txBody>
          <a:bodyPr>
            <a:normAutofit fontScale="90000"/>
          </a:bodyPr>
          <a:lstStyle/>
          <a:p>
            <a:pPr algn="ctr">
              <a:lnSpc>
                <a:spcPct val="150000"/>
              </a:lnSpc>
            </a:pPr>
            <a:r>
              <a:rPr lang="it-IT" sz="2000" b="1" i="0" dirty="0">
                <a:effectLst/>
                <a:latin typeface="Montserrat" panose="00000500000000000000" pitchFamily="2" charset="0"/>
              </a:rPr>
              <a:t>I Paesi preferiti dagli italiani all’estero</a:t>
            </a:r>
            <a:br>
              <a:rPr lang="it-IT" sz="1400" b="1" i="0" dirty="0">
                <a:effectLst/>
                <a:latin typeface="Montserrat" panose="00000500000000000000" pitchFamily="2" charset="0"/>
              </a:rPr>
            </a:br>
            <a:br>
              <a:rPr lang="it-IT" sz="1400" b="1" i="0" dirty="0">
                <a:effectLst/>
                <a:latin typeface="Montserrat" panose="00000500000000000000" pitchFamily="2" charset="0"/>
              </a:rPr>
            </a:br>
            <a:endParaRPr lang="it-IT" sz="1400" dirty="0"/>
          </a:p>
        </p:txBody>
      </p:sp>
      <p:sp>
        <p:nvSpPr>
          <p:cNvPr id="22" name="Titolo 1">
            <a:extLst>
              <a:ext uri="{FF2B5EF4-FFF2-40B4-BE49-F238E27FC236}">
                <a16:creationId xmlns:a16="http://schemas.microsoft.com/office/drawing/2014/main" id="{97B389A6-9291-505C-B21B-C38914B5A44E}"/>
              </a:ext>
            </a:extLst>
          </p:cNvPr>
          <p:cNvSpPr txBox="1">
            <a:spLocks/>
          </p:cNvSpPr>
          <p:nvPr/>
        </p:nvSpPr>
        <p:spPr>
          <a:xfrm>
            <a:off x="821872" y="1426028"/>
            <a:ext cx="10548256" cy="44244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it-IT" sz="1800" dirty="0">
                <a:latin typeface="Montserrat" panose="00000500000000000000" pitchFamily="2" charset="0"/>
              </a:rPr>
              <a:t>Oltre </a:t>
            </a:r>
            <a:r>
              <a:rPr lang="it-IT" sz="1800" b="1" dirty="0">
                <a:latin typeface="Montserrat" panose="00000500000000000000" pitchFamily="2" charset="0"/>
              </a:rPr>
              <a:t>2,7 milioni (il 47,0%) sono partiti dal Meridione </a:t>
            </a:r>
            <a:r>
              <a:rPr lang="it-IT" sz="1800" dirty="0">
                <a:latin typeface="Montserrat" panose="00000500000000000000" pitchFamily="2" charset="0"/>
              </a:rPr>
              <a:t>(di questi, 936 mila circa, il 16%, dalla Sicilia o dalla Sardegna); </a:t>
            </a:r>
          </a:p>
          <a:p>
            <a:pPr algn="just">
              <a:lnSpc>
                <a:spcPct val="150000"/>
              </a:lnSpc>
            </a:pPr>
            <a:r>
              <a:rPr lang="it-IT" sz="1800" dirty="0">
                <a:latin typeface="Montserrat" panose="00000500000000000000" pitchFamily="2" charset="0"/>
              </a:rPr>
              <a:t>più di 2,1 milioni (il 37,2%) sono partiti dal </a:t>
            </a:r>
            <a:r>
              <a:rPr lang="it-IT" sz="1800" b="1" dirty="0">
                <a:latin typeface="Montserrat" panose="00000500000000000000" pitchFamily="2" charset="0"/>
              </a:rPr>
              <a:t>Nord Italia </a:t>
            </a:r>
          </a:p>
          <a:p>
            <a:pPr algn="just">
              <a:lnSpc>
                <a:spcPct val="150000"/>
              </a:lnSpc>
            </a:pPr>
            <a:r>
              <a:rPr lang="it-IT" sz="1800" dirty="0">
                <a:latin typeface="Montserrat" panose="00000500000000000000" pitchFamily="2" charset="0"/>
              </a:rPr>
              <a:t>e il 15,7% è, invece, originario del Centro Italia.</a:t>
            </a:r>
          </a:p>
          <a:p>
            <a:pPr algn="just">
              <a:lnSpc>
                <a:spcPct val="150000"/>
              </a:lnSpc>
            </a:pPr>
            <a:br>
              <a:rPr lang="it-IT" sz="1800" dirty="0">
                <a:latin typeface="Montserrat" panose="00000500000000000000" pitchFamily="2" charset="0"/>
              </a:rPr>
            </a:br>
            <a:r>
              <a:rPr lang="it-IT" sz="1800" dirty="0">
                <a:latin typeface="Montserrat" panose="00000500000000000000" pitchFamily="2" charset="0"/>
              </a:rPr>
              <a:t>Il </a:t>
            </a:r>
            <a:r>
              <a:rPr lang="it-IT" sz="1800" b="1" dirty="0">
                <a:latin typeface="Montserrat" panose="00000500000000000000" pitchFamily="2" charset="0"/>
              </a:rPr>
              <a:t>54,9% degli italiani (quasi 3,2 milioni) sono in Europa</a:t>
            </a:r>
            <a:r>
              <a:rPr lang="it-IT" sz="1800" dirty="0">
                <a:latin typeface="Montserrat" panose="00000500000000000000" pitchFamily="2" charset="0"/>
              </a:rPr>
              <a:t>, </a:t>
            </a:r>
          </a:p>
          <a:p>
            <a:pPr algn="just">
              <a:lnSpc>
                <a:spcPct val="150000"/>
              </a:lnSpc>
            </a:pPr>
            <a:r>
              <a:rPr lang="it-IT" sz="1800" dirty="0">
                <a:latin typeface="Montserrat" panose="00000500000000000000" pitchFamily="2" charset="0"/>
              </a:rPr>
              <a:t>il 39,8% (oltre 2,3 milioni) in America, centro-meridionale soprattutto (32,2%, più di 1,8 milioni). </a:t>
            </a:r>
          </a:p>
          <a:p>
            <a:pPr algn="just">
              <a:lnSpc>
                <a:spcPct val="150000"/>
              </a:lnSpc>
            </a:pPr>
            <a:r>
              <a:rPr lang="it-IT" sz="1800" dirty="0">
                <a:latin typeface="Montserrat" panose="00000500000000000000" pitchFamily="2" charset="0"/>
              </a:rPr>
              <a:t>Le comunità più consistenti, a gennaio 2022, sono elencate di seguito,</a:t>
            </a:r>
            <a:endParaRPr lang="it-IT" sz="1800" dirty="0"/>
          </a:p>
        </p:txBody>
      </p:sp>
    </p:spTree>
    <p:extLst>
      <p:ext uri="{BB962C8B-B14F-4D97-AF65-F5344CB8AC3E}">
        <p14:creationId xmlns:p14="http://schemas.microsoft.com/office/powerpoint/2010/main" val="32350084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1840</Words>
  <Application>Microsoft Office PowerPoint</Application>
  <PresentationFormat>Widescreen</PresentationFormat>
  <Paragraphs>106</Paragraphs>
  <Slides>18</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18</vt:i4>
      </vt:variant>
    </vt:vector>
  </HeadingPairs>
  <TitlesOfParts>
    <vt:vector size="26" baseType="lpstr">
      <vt:lpstr>Arial</vt:lpstr>
      <vt:lpstr>Calibri</vt:lpstr>
      <vt:lpstr>Calibri Light</vt:lpstr>
      <vt:lpstr>Montserrat</vt:lpstr>
      <vt:lpstr>Open Sans</vt:lpstr>
      <vt:lpstr>Poppins</vt:lpstr>
      <vt:lpstr>Titillium Web</vt:lpstr>
      <vt:lpstr>Tema di Office</vt:lpstr>
      <vt:lpstr>Presentazione standard di PowerPoint</vt:lpstr>
      <vt:lpstr>La Confedilizia ha attivato – tramite le proprie sedi locali – un nuovo servizio per i molti italiani residenti all’estero e proprietari di immobili in Italia:</vt:lpstr>
      <vt:lpstr>PANORAMICA Emigrazioni dall’Italia  e Italiani residenti all’estero </vt:lpstr>
      <vt:lpstr>l popolo italiano è sempre stato caratterizzato per forti tassi di emigrazione.  Dal 1861, anno dell’Unità d’Italia al 2021 - circa 31 milioni di cittadini hanno lasciato l’Italia - più di 19 milioni non hanno mai fatto rientro. </vt:lpstr>
      <vt:lpstr>Presentazione standard di PowerPoint</vt:lpstr>
      <vt:lpstr>Immigrati ed emigrati nell’ultimo anno Nel 2021, ultimo anno per cui si hanno dati, le cancellazioni anagrafiche dall’Italia per l’estero (emigrazioni) sono state circa 158.000 (-1% sul 2020). Di queste, il 59% ha riguardato emigrati italiani: circa 94.000 cittadini (numero stabile rispetto agli scorsi anni). Le iscrizioni anagrafiche dall’estero (immigrazioni) sono state circa 318.000 (+28,6% sul 2020, dopo il -25% del 2020 sul 2019).  Sono riaumentate sia quelle dei cittadini stranieri (circa 243.600, +27%), sia quelle dovute ai rimpatri degli italiani (circa 74.700, +34%). Nel 2021, il saldo migratorio con l’estero degli italiani restituisce un valore negativo di circa 19.400 unità. Nel 2020, le iscrizioni anagrafiche sono state fortemente influenzate dalle limitazioni alla mobilità interna e soprattutto internazionale causate dalla pandemia. Nel 2021, i flussi migratori in entrata sono ritornati tendenzialmente ai livelli del 2019.  Di seguito un focus sulle emigrazioni dell’Italia da parte dei cittadini italiani e non, dal 2009 al 2021.</vt:lpstr>
      <vt:lpstr>Presentazione standard di PowerPoint</vt:lpstr>
      <vt:lpstr>I Paesi preferiti dagli italiani all’estero  </vt:lpstr>
      <vt:lpstr>I Paesi preferiti dagli italiani all’estero  </vt:lpstr>
      <vt:lpstr>Presentazione standard di PowerPoint</vt:lpstr>
      <vt:lpstr>Presentazione standard di PowerPoint</vt:lpstr>
      <vt:lpstr>Presentazione standard di PowerPoint</vt:lpstr>
      <vt:lpstr>Presentazione standard di PowerPoint</vt:lpstr>
      <vt:lpstr>         L’Anagrafe degli Italiani Residenti all’Estero (A.I.R.E.) è stata istituita con legge 27 ottobre 1988, n. 470 (LEGGE 27 ottobre 1988, n. 470 – Normattiva). Essa è gestita dai Comuni sulla base dei dati e delle informazioni provenienti dalle Rappresentanze consolari all’estero. L’esercizio concreto di molti diritti fondamentali previsti dalla nostra Costituzione dipende dall’iscrizione anagrafica, che se non effettuata correttamente può comportare conseguenze negative in relazione, ad esempio, ai diritti elettorali, sanitari, sociali e fiscali, civili e personali. L’iscrizione all’A.I.R.E. è un diritto-dovere del cittadino (art. 6, L. 470/1988) e costituisce il presupposto per usufruire dei servizi consolari forniti dalle Rappresentanze all’estero, nonché per l’esercizio di importanti diritti, quali per esempio: la possibilità di votare per corrispondenza in occasione di elezioni politiche e di referendum, di cui agli articoli 75 e 138 della Costituzione, come previsto dalla legge 459/2001; la possibilità di votare in occasione delle elezioni dei rappresentanti italiani al Parlamento Europeo presso seggi istituiti dalla rete diplomatico-consolare nei Paesi appartenenti all’U.E.; la possibilità di ottenere il rilascio di documenti di identità e di viaggio; la possibilità di richiedere il rilascio di certificazioni di competenza delle Rappresentanze all’estero; la possibilità di rinnovare la patente di guida (solo in Paesi extra U.E) Devono iscriversi all’A.I.R.E.: i cittadini che fissano all’estero la dimora abituale; quelli che già vi risiedono, sia perché nati all’estero che per successivo acquisto della cittadinanza italiana a qualsiasi titolo. </vt:lpstr>
      <vt:lpstr>L’Anagrafe degli Italiani Residenti all’Estero (A.I.R.E.) è stata istituita con legge 27 ottobre 1988, n. 470 (LEGGE 27 ottobre 1988, n. 470). </vt:lpstr>
      <vt:lpstr> La C.I.M., Confederazione degli Italiani nel mondo, è la più grande organizzazione associativa dei cittadini residenti all’estero, nonché confederativa delle loro associazioni locali. Per scelta statutaria è autonoma dai partiti, dai sindacati e dai governi. Opera per la difesa dei diritti politici, civili, sociali ed economici dei connazionali, per la loro integrazione paritaria nei Paesi ospitanti, nel rispetto delle singole peculiarità culturali e linguistiche e, in generale, per la soluzione dei problemi dell’emigrazione. In Italia la Confederazione si articola anche in strutture regionali, elencate di seguito, mentre in ogni Stato estero in cui la C.I.M. è presente, opera una Federazione nazionale con propri gruppi dirigenti. </vt:lpstr>
      <vt:lpstr> Associazioni regionali</vt:lpstr>
      <vt:lpstr> ATTIVITÀ DELLE FEDERAZIONI REGIONALI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Emigrazioni dall’Italia e Italiani residenti all’estero </dc:title>
  <dc:creator>CONFEDILIZIA CATANZARO</dc:creator>
  <cp:lastModifiedBy>fabio pagliari</cp:lastModifiedBy>
  <cp:revision>6</cp:revision>
  <cp:lastPrinted>2024-01-31T20:34:46Z</cp:lastPrinted>
  <dcterms:created xsi:type="dcterms:W3CDTF">2024-01-30T17:18:06Z</dcterms:created>
  <dcterms:modified xsi:type="dcterms:W3CDTF">2024-02-06T11:37:43Z</dcterms:modified>
</cp:coreProperties>
</file>