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2">
  <p:sldMasterIdLst>
    <p:sldMasterId id="2147483648" r:id="rId1"/>
    <p:sldMasterId id="2147483661" r:id="rId2"/>
    <p:sldMasterId id="2147483686" r:id="rId3"/>
    <p:sldMasterId id="2147483699" r:id="rId4"/>
    <p:sldMasterId id="2147483711" r:id="rId5"/>
  </p:sldMasterIdLst>
  <p:notesMasterIdLst>
    <p:notesMasterId r:id="rId27"/>
  </p:notesMasterIdLst>
  <p:sldIdLst>
    <p:sldId id="434" r:id="rId6"/>
    <p:sldId id="323" r:id="rId7"/>
    <p:sldId id="441" r:id="rId8"/>
    <p:sldId id="437" r:id="rId9"/>
    <p:sldId id="435" r:id="rId10"/>
    <p:sldId id="436" r:id="rId11"/>
    <p:sldId id="438" r:id="rId12"/>
    <p:sldId id="443" r:id="rId13"/>
    <p:sldId id="345" r:id="rId14"/>
    <p:sldId id="348" r:id="rId15"/>
    <p:sldId id="444" r:id="rId16"/>
    <p:sldId id="409" r:id="rId17"/>
    <p:sldId id="423" r:id="rId18"/>
    <p:sldId id="424" r:id="rId19"/>
    <p:sldId id="445" r:id="rId20"/>
    <p:sldId id="354" r:id="rId21"/>
    <p:sldId id="259" r:id="rId22"/>
    <p:sldId id="446" r:id="rId23"/>
    <p:sldId id="399" r:id="rId24"/>
    <p:sldId id="430" r:id="rId25"/>
    <p:sldId id="281" r:id="rId26"/>
  </p:sldIdLst>
  <p:sldSz cx="18288000" cy="10287000"/>
  <p:notesSz cx="6858000" cy="9144000"/>
  <p:embeddedFontLst>
    <p:embeddedFont>
      <p:font typeface="Aileron Heavy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B74A44-78AD-B719-E143-9FA943C75A0D}" name="Giulio Vannini" initials="GV" userId="7de7e23f3903f8be" providerId="Windows Live"/>
  <p188:author id="{11EAB086-EC7B-DEFA-BBDE-17F0697EE9EA}" name="Luciano Monti" initials="LM" userId="S::lmonti@luiss.it::d8cb4df9-b371-49bb-aaa1-09626c3369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C1F"/>
    <a:srgbClr val="FFFFFF"/>
    <a:srgbClr val="F2DCE3"/>
    <a:srgbClr val="FF4B4B"/>
    <a:srgbClr val="00FF00"/>
    <a:srgbClr val="B20A32"/>
    <a:srgbClr val="5B0519"/>
    <a:srgbClr val="EA4335"/>
    <a:srgbClr val="FBBC04"/>
    <a:srgbClr val="34A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62F35-946C-43E0-85BE-E751C4FD63CC}" v="336" dt="2023-10-19T12:11:27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8" autoAdjust="0"/>
    <p:restoredTop sz="92727" autoAdjust="0"/>
  </p:normalViewPr>
  <p:slideViewPr>
    <p:cSldViewPr>
      <p:cViewPr varScale="1">
        <p:scale>
          <a:sx n="39" d="100"/>
          <a:sy n="39" d="100"/>
        </p:scale>
        <p:origin x="11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de7e23f3903f8be/Desktop/Fondazione%20Visentini/OPCP%202023/Confagricoltura/Risposte%20questionario%20focus%20agroalimentare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de7e23f3903f8be/Desktop/Fondazione%20Visentini/OPCP%202023/Confagricoltura/Risposte%20questionario%20focus%20agroalimentar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de7e23f3903f8be/Desktop/Fondazione%20Visentini/OPCP%202023/Confagricoltura/Risposte%20questionario%20focus%20agroalimentar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udia\Desktop\WORK\OPCP%20-%20Osservatorio%20Patrimonio%20Culturale%20Privato\Ricerca_IV%20RAPPORTO%202023\Questionario\Analis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150641709546436E-2"/>
          <c:y val="3.4436365097220006E-2"/>
          <c:w val="0.40658045243233976"/>
          <c:h val="0.93389040655632372"/>
        </c:manualLayout>
      </c:layout>
      <c:doughnutChart>
        <c:varyColors val="1"/>
        <c:ser>
          <c:idx val="0"/>
          <c:order val="0"/>
          <c:tx>
            <c:strRef>
              <c:f>'24'!$B$1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F3-4352-B210-11ECB194472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F3-4352-B210-11ECB194472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F3-4352-B210-11ECB1944722}"/>
              </c:ext>
            </c:extLst>
          </c:dPt>
          <c:dLbls>
            <c:spPr>
              <a:solidFill>
                <a:schemeClr val="bg2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'24'!$A$2:$A$4</c:f>
              <c:strCache>
                <c:ptCount val="3"/>
                <c:pt idx="0">
                  <c:v>Vengono svolte attività solo con Codice Ateco oppure anche senza Codice ateco come attività occasionali</c:v>
                </c:pt>
                <c:pt idx="1">
                  <c:v>Vengono svolte solo attività occasionali senza Codice Ateco (comprese attività a rilevanza esterna come eventi o visite ma senza esercizio di impresa)</c:v>
                </c:pt>
                <c:pt idx="2">
                  <c:v>Non viene svolta alcuna attività</c:v>
                </c:pt>
              </c:strCache>
            </c:strRef>
          </c:cat>
          <c:val>
            <c:numRef>
              <c:f>'24'!$B$2:$B$4</c:f>
              <c:numCache>
                <c:formatCode>0.0%</c:formatCode>
                <c:ptCount val="3"/>
                <c:pt idx="0">
                  <c:v>0.224</c:v>
                </c:pt>
                <c:pt idx="1">
                  <c:v>0.31620000000000009</c:v>
                </c:pt>
                <c:pt idx="2">
                  <c:v>0.45990000000000009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F3-4352-B210-11ECB1944722}"/>
            </c:ext>
          </c:extLst>
        </c:ser>
        <c:ser>
          <c:idx val="1"/>
          <c:order val="1"/>
          <c:tx>
            <c:strRef>
              <c:f>'24'!$C$1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4F3-4352-B210-11ECB194472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4F3-4352-B210-11ECB194472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4F3-4352-B210-11ECB1944722}"/>
              </c:ext>
            </c:extLst>
          </c:dPt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'24'!$A$2:$A$4</c:f>
              <c:strCache>
                <c:ptCount val="3"/>
                <c:pt idx="0">
                  <c:v>Vengono svolte attività solo con Codice Ateco oppure anche senza Codice ateco come attività occasionali</c:v>
                </c:pt>
                <c:pt idx="1">
                  <c:v>Vengono svolte solo attività occasionali senza Codice Ateco (comprese attività a rilevanza esterna come eventi o visite ma senza esercizio di impresa)</c:v>
                </c:pt>
                <c:pt idx="2">
                  <c:v>Non viene svolta alcuna attività</c:v>
                </c:pt>
              </c:strCache>
            </c:strRef>
          </c:cat>
          <c:val>
            <c:numRef>
              <c:f>'24'!$C$2:$C$4</c:f>
              <c:numCache>
                <c:formatCode>0.0%</c:formatCode>
                <c:ptCount val="3"/>
                <c:pt idx="0">
                  <c:v>0.34100000000000008</c:v>
                </c:pt>
                <c:pt idx="1">
                  <c:v>0.14400000000000004</c:v>
                </c:pt>
                <c:pt idx="2">
                  <c:v>0.51500000000000001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4F3-4352-B210-11ECB19447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17759134820189"/>
          <c:y val="7.3322913648045829E-2"/>
          <c:w val="0.4863619668598736"/>
          <c:h val="0.92667713186500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806362042582507E-2"/>
          <c:y val="5.3800360612033152E-2"/>
          <c:w val="0.37644606898753397"/>
          <c:h val="0.819385750788209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'56incrocio'!$X$23</c:f>
              <c:strCache>
                <c:ptCount val="1"/>
                <c:pt idx="0">
                  <c:v>1.1 Coltivazioni di colture agricole non permanenti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('56incrocio'!$X$24:$X$30,'56incrocio'!$X$32:$X$33)</c:f>
              <c:numCache>
                <c:formatCode>0.0%</c:formatCode>
                <c:ptCount val="9"/>
                <c:pt idx="0">
                  <c:v>1.7241379310344827E-2</c:v>
                </c:pt>
                <c:pt idx="1">
                  <c:v>5.6603773584905662E-2</c:v>
                </c:pt>
                <c:pt idx="2">
                  <c:v>0</c:v>
                </c:pt>
                <c:pt idx="3">
                  <c:v>0.16666666666666666</c:v>
                </c:pt>
                <c:pt idx="4">
                  <c:v>0.2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0.33333333333333331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EA1-4BA6-89AD-7D9D2F3CDC89}"/>
            </c:ext>
          </c:extLst>
        </c:ser>
        <c:ser>
          <c:idx val="1"/>
          <c:order val="1"/>
          <c:tx>
            <c:strRef>
              <c:f>'56incrocio'!$Y$23</c:f>
              <c:strCache>
                <c:ptCount val="1"/>
                <c:pt idx="0">
                  <c:v>1.2 Coltivazione di colture permanenti (ESCLUSO vino e olio)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('56incrocio'!$Y$24:$Y$30,'56incrocio'!$Y$32:$Y$33)</c:f>
              <c:numCache>
                <c:formatCode>0.0%</c:formatCode>
                <c:ptCount val="9"/>
                <c:pt idx="0">
                  <c:v>2.150537634408603E-2</c:v>
                </c:pt>
                <c:pt idx="1">
                  <c:v>0</c:v>
                </c:pt>
                <c:pt idx="2">
                  <c:v>3.7735849056603793E-2</c:v>
                </c:pt>
                <c:pt idx="3">
                  <c:v>5.5555555555555525E-2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EA1-4BA6-89AD-7D9D2F3CDC89}"/>
            </c:ext>
          </c:extLst>
        </c:ser>
        <c:ser>
          <c:idx val="3"/>
          <c:order val="2"/>
          <c:tx>
            <c:strRef>
              <c:f>'56incrocio'!$Z$23</c:f>
              <c:strCache>
                <c:ptCount val="1"/>
                <c:pt idx="0">
                  <c:v>47.6 Commercio al dettaglio di articoli culturali e ricreativi in esercizi specializzati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('56incrocio'!$Z$24:$Z$30,'56incrocio'!$Z$32:$Z$33)</c:f>
              <c:numCache>
                <c:formatCode>0.0%</c:formatCode>
                <c:ptCount val="9"/>
                <c:pt idx="0">
                  <c:v>5.3763440860215093E-3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EA1-4BA6-89AD-7D9D2F3CDC89}"/>
            </c:ext>
          </c:extLst>
        </c:ser>
        <c:ser>
          <c:idx val="4"/>
          <c:order val="3"/>
          <c:tx>
            <c:strRef>
              <c:f>'56incrocio'!$AA$23</c:f>
              <c:strCache>
                <c:ptCount val="1"/>
                <c:pt idx="0">
                  <c:v>47.78.31 Commercio al dettaglio di oggetti d'arte (incluse le gallerie d'arte)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('56incrocio'!$AA$24:$AA$30,'56incrocio'!$AA$32:$AA$33)</c:f>
              <c:numCache>
                <c:formatCode>0.0%</c:formatCode>
                <c:ptCount val="9"/>
                <c:pt idx="0">
                  <c:v>5.3763440860215093E-3</c:v>
                </c:pt>
                <c:pt idx="1">
                  <c:v>1.7241379310344827E-2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EEA1-4BA6-89AD-7D9D2F3CDC89}"/>
            </c:ext>
          </c:extLst>
        </c:ser>
        <c:ser>
          <c:idx val="5"/>
          <c:order val="4"/>
          <c:tx>
            <c:strRef>
              <c:f>'56incrocio'!$AB$23</c:f>
              <c:strCache>
                <c:ptCount val="1"/>
                <c:pt idx="0">
                  <c:v>55.1 Alberghi e strutture simili</c:v>
                </c:pt>
              </c:strCache>
            </c:strRef>
          </c:tx>
          <c:spPr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('56incrocio'!$AB$24:$AB$30,'56incrocio'!$AB$32:$AB$33)</c:f>
              <c:numCache>
                <c:formatCode>0.0%</c:formatCode>
                <c:ptCount val="9"/>
                <c:pt idx="0">
                  <c:v>6.9892473118279591E-2</c:v>
                </c:pt>
                <c:pt idx="1">
                  <c:v>5.1724137931034496E-2</c:v>
                </c:pt>
                <c:pt idx="2">
                  <c:v>7.5471698113207544E-2</c:v>
                </c:pt>
                <c:pt idx="3">
                  <c:v>2.7777777777777801E-2</c:v>
                </c:pt>
                <c:pt idx="4">
                  <c:v>0.33333333333333331</c:v>
                </c:pt>
                <c:pt idx="5">
                  <c:v>0.2</c:v>
                </c:pt>
                <c:pt idx="6">
                  <c:v>0</c:v>
                </c:pt>
                <c:pt idx="7">
                  <c:v>0</c:v>
                </c:pt>
                <c:pt idx="8">
                  <c:v>0.33333333333333331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EEA1-4BA6-89AD-7D9D2F3CDC89}"/>
            </c:ext>
          </c:extLst>
        </c:ser>
        <c:ser>
          <c:idx val="6"/>
          <c:order val="5"/>
          <c:tx>
            <c:strRef>
              <c:f>'56incrocio'!$AC$23</c:f>
              <c:strCache>
                <c:ptCount val="1"/>
                <c:pt idx="0">
                  <c:v>55.2 Alloggi per vacanze e altre strutture per brevi soggiorni (esempio: agriturismi, affittacamere, case e appartamenti per vacanze, bed &amp; breakfast, residence)</c:v>
                </c:pt>
              </c:strCache>
            </c:strRef>
          </c:tx>
          <c:spPr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('56incrocio'!$AC$24:$AC$30,'56incrocio'!$AC$32:$AC$33)</c:f>
              <c:numCache>
                <c:formatCode>0.0%</c:formatCode>
                <c:ptCount val="9"/>
                <c:pt idx="0">
                  <c:v>0.19354838709677427</c:v>
                </c:pt>
                <c:pt idx="1">
                  <c:v>0.18965517241379309</c:v>
                </c:pt>
                <c:pt idx="2">
                  <c:v>0.2075471698113209</c:v>
                </c:pt>
                <c:pt idx="3">
                  <c:v>0.19444444444444456</c:v>
                </c:pt>
                <c:pt idx="4">
                  <c:v>0.33333333333333331</c:v>
                </c:pt>
                <c:pt idx="5">
                  <c:v>0</c:v>
                </c:pt>
                <c:pt idx="6">
                  <c:v>0.6000000000000002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EEA1-4BA6-89AD-7D9D2F3CDC89}"/>
            </c:ext>
          </c:extLst>
        </c:ser>
        <c:ser>
          <c:idx val="7"/>
          <c:order val="6"/>
          <c:tx>
            <c:strRef>
              <c:f>'56incrocio'!$AD$23</c:f>
              <c:strCache>
                <c:ptCount val="1"/>
                <c:pt idx="0">
                  <c:v>56.1 Ristoranti e attività di ristorazione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('56incrocio'!$AD$24:$AD$30,'56incrocio'!$AD$32:$AD$33)</c:f>
              <c:numCache>
                <c:formatCode>0.0%</c:formatCode>
                <c:ptCount val="9"/>
                <c:pt idx="0">
                  <c:v>2.6881720430107545E-2</c:v>
                </c:pt>
                <c:pt idx="1">
                  <c:v>3.4482758620689655E-2</c:v>
                </c:pt>
                <c:pt idx="2">
                  <c:v>3.7735849056603793E-2</c:v>
                </c:pt>
                <c:pt idx="3">
                  <c:v>2.7777777777777801E-2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EEA1-4BA6-89AD-7D9D2F3CDC89}"/>
            </c:ext>
          </c:extLst>
        </c:ser>
        <c:ser>
          <c:idx val="8"/>
          <c:order val="7"/>
          <c:tx>
            <c:strRef>
              <c:f>'56incrocio'!$AE$23</c:f>
              <c:strCache>
                <c:ptCount val="1"/>
                <c:pt idx="0">
                  <c:v>68.20.01 Affitto e gestione di immobili di proprietà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('56incrocio'!$AE$24:$AE$30,'56incrocio'!$AE$32:$AE$33)</c:f>
              <c:numCache>
                <c:formatCode>0.0%</c:formatCode>
                <c:ptCount val="9"/>
                <c:pt idx="0">
                  <c:v>9.6774193548387122E-2</c:v>
                </c:pt>
                <c:pt idx="1">
                  <c:v>0.18965517241379309</c:v>
                </c:pt>
                <c:pt idx="2">
                  <c:v>9.4339622641509469E-2</c:v>
                </c:pt>
                <c:pt idx="3">
                  <c:v>5.5555555555555525E-2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EEA1-4BA6-89AD-7D9D2F3CDC89}"/>
            </c:ext>
          </c:extLst>
        </c:ser>
        <c:ser>
          <c:idx val="9"/>
          <c:order val="8"/>
          <c:tx>
            <c:strRef>
              <c:f>'56incrocio'!$AF$23</c:f>
              <c:strCache>
                <c:ptCount val="1"/>
                <c:pt idx="0">
                  <c:v>82.30 Organizzazione di convegni e fiere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('56incrocio'!$AF$24:$AF$30,'56incrocio'!$AF$32:$AF$33)</c:f>
              <c:numCache>
                <c:formatCode>0.0%</c:formatCode>
                <c:ptCount val="9"/>
                <c:pt idx="0">
                  <c:v>4.3010752688172046E-2</c:v>
                </c:pt>
                <c:pt idx="1">
                  <c:v>3.4482758620689655E-2</c:v>
                </c:pt>
                <c:pt idx="2">
                  <c:v>0</c:v>
                </c:pt>
                <c:pt idx="3">
                  <c:v>0.16666666666666666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EEA1-4BA6-89AD-7D9D2F3CDC89}"/>
            </c:ext>
          </c:extLst>
        </c:ser>
        <c:ser>
          <c:idx val="10"/>
          <c:order val="9"/>
          <c:tx>
            <c:strRef>
              <c:f>'56incrocio'!$AG$23</c:f>
              <c:strCache>
                <c:ptCount val="1"/>
                <c:pt idx="0">
                  <c:v>91.02.00 Attività musei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('56incrocio'!$AG$24:$AG$30,'56incrocio'!$AG$32:$AG$33)</c:f>
              <c:numCache>
                <c:formatCode>0.0%</c:formatCode>
                <c:ptCount val="9"/>
                <c:pt idx="0">
                  <c:v>4.8387096774193554E-2</c:v>
                </c:pt>
                <c:pt idx="1">
                  <c:v>5.1724137931034496E-2</c:v>
                </c:pt>
                <c:pt idx="2">
                  <c:v>3.7735849056603793E-2</c:v>
                </c:pt>
                <c:pt idx="3">
                  <c:v>2.7777777777777801E-2</c:v>
                </c:pt>
                <c:pt idx="4">
                  <c:v>0</c:v>
                </c:pt>
                <c:pt idx="5">
                  <c:v>0.2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EEA1-4BA6-89AD-7D9D2F3CDC89}"/>
            </c:ext>
          </c:extLst>
        </c:ser>
        <c:ser>
          <c:idx val="11"/>
          <c:order val="10"/>
          <c:tx>
            <c:strRef>
              <c:f>'56incrocio'!$AH$23</c:f>
              <c:strCache>
                <c:ptCount val="1"/>
                <c:pt idx="0">
                  <c:v>91.03.00 Gestione di luoghi e monumenti storici e attrazioni simili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('56incrocio'!$AH$24:$AH$30,'56incrocio'!$AH$32:$AH$33)</c:f>
              <c:numCache>
                <c:formatCode>0.0%</c:formatCode>
                <c:ptCount val="9"/>
                <c:pt idx="0">
                  <c:v>6.451612903225809E-2</c:v>
                </c:pt>
                <c:pt idx="1">
                  <c:v>3.4482758620689655E-2</c:v>
                </c:pt>
                <c:pt idx="2">
                  <c:v>7.5471698113207544E-2</c:v>
                </c:pt>
                <c:pt idx="3">
                  <c:v>0.1111111111111111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EEA1-4BA6-89AD-7D9D2F3CDC89}"/>
            </c:ext>
          </c:extLst>
        </c:ser>
        <c:ser>
          <c:idx val="12"/>
          <c:order val="11"/>
          <c:tx>
            <c:strRef>
              <c:f>'56incrocio'!$AI$23</c:f>
              <c:strCache>
                <c:ptCount val="1"/>
                <c:pt idx="0">
                  <c:v>94.99.20 Attività di organizzazioni che perseguono fini culturali, ricreativi e la coltivazione di hobby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('56incrocio'!$AI$24:$AI$30,'56incrocio'!$AI$32:$AI$33)</c:f>
              <c:numCache>
                <c:formatCode>0.0%</c:formatCode>
                <c:ptCount val="9"/>
                <c:pt idx="0">
                  <c:v>4.8387096774193554E-2</c:v>
                </c:pt>
                <c:pt idx="1">
                  <c:v>8.6206896551724171E-2</c:v>
                </c:pt>
                <c:pt idx="2">
                  <c:v>1.8867924528301886E-2</c:v>
                </c:pt>
                <c:pt idx="3">
                  <c:v>2.7777777777777801E-2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0.33333333333333331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EEA1-4BA6-89AD-7D9D2F3CDC89}"/>
            </c:ext>
          </c:extLst>
        </c:ser>
        <c:ser>
          <c:idx val="13"/>
          <c:order val="12"/>
          <c:tx>
            <c:strRef>
              <c:f>'56incrocio'!$AJ$23</c:f>
              <c:strCache>
                <c:ptCount val="1"/>
                <c:pt idx="0">
                  <c:v>96.09.05 Organizzazione di feste e cerimonie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('56incrocio'!$AJ$24:$AJ$30,'56incrocio'!$AJ$32:$AJ$33)</c:f>
              <c:numCache>
                <c:formatCode>0.0%</c:formatCode>
                <c:ptCount val="9"/>
                <c:pt idx="0">
                  <c:v>0.13978494623655913</c:v>
                </c:pt>
                <c:pt idx="1">
                  <c:v>0.10344827586206895</c:v>
                </c:pt>
                <c:pt idx="2">
                  <c:v>0.16981132075471697</c:v>
                </c:pt>
                <c:pt idx="3">
                  <c:v>0.1388888888888889</c:v>
                </c:pt>
                <c:pt idx="4">
                  <c:v>0.16666666666666666</c:v>
                </c:pt>
                <c:pt idx="5">
                  <c:v>0.2</c:v>
                </c:pt>
                <c:pt idx="6">
                  <c:v>0.2</c:v>
                </c:pt>
                <c:pt idx="7">
                  <c:v>0.5</c:v>
                </c:pt>
                <c:pt idx="8">
                  <c:v>0.33333333333333331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EEA1-4BA6-89AD-7D9D2F3CDC89}"/>
            </c:ext>
          </c:extLst>
        </c:ser>
        <c:ser>
          <c:idx val="14"/>
          <c:order val="13"/>
          <c:tx>
            <c:strRef>
              <c:f>'56incrocio'!$AK$23</c:f>
              <c:strCache>
                <c:ptCount val="1"/>
                <c:pt idx="0">
                  <c:v>Produzione di olio (1.26 coltivazione di frutti oleosi; 10.41 produzione di olio; 46.33 commercio all'ingrosso di olio)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('56incrocio'!$AK$24:$AK$30,'56incrocio'!$AK$32:$AK$33)</c:f>
              <c:numCache>
                <c:formatCode>0.0%</c:formatCode>
                <c:ptCount val="9"/>
                <c:pt idx="0">
                  <c:v>2.150537634408603E-2</c:v>
                </c:pt>
                <c:pt idx="1">
                  <c:v>3.4482758620689655E-2</c:v>
                </c:pt>
                <c:pt idx="2">
                  <c:v>3.7735849056603793E-2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EEA1-4BA6-89AD-7D9D2F3CDC89}"/>
            </c:ext>
          </c:extLst>
        </c:ser>
        <c:ser>
          <c:idx val="15"/>
          <c:order val="14"/>
          <c:tx>
            <c:strRef>
              <c:f>'56incrocio'!$AL$23</c:f>
              <c:strCache>
                <c:ptCount val="1"/>
                <c:pt idx="0">
                  <c:v>Produzione di vini da uve (1.21 coltivazione di uva; 11.02 produzione di vini da uve; 46.3 commercio all'ingrosso di bevande)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('56incrocio'!$AL$24:$AL$30,'56incrocio'!$AL$32:$AL$33)</c:f>
              <c:numCache>
                <c:formatCode>0.0%</c:formatCode>
                <c:ptCount val="9"/>
                <c:pt idx="0">
                  <c:v>6.451612903225809E-2</c:v>
                </c:pt>
                <c:pt idx="1">
                  <c:v>1.7241379310344827E-2</c:v>
                </c:pt>
                <c:pt idx="2">
                  <c:v>9.4339622641509469E-2</c:v>
                </c:pt>
                <c:pt idx="3">
                  <c:v>8.3333333333333343E-2</c:v>
                </c:pt>
                <c:pt idx="4">
                  <c:v>0</c:v>
                </c:pt>
                <c:pt idx="5">
                  <c:v>0.2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E-EEA1-4BA6-89AD-7D9D2F3CDC89}"/>
            </c:ext>
          </c:extLst>
        </c:ser>
        <c:ser>
          <c:idx val="16"/>
          <c:order val="15"/>
          <c:tx>
            <c:strRef>
              <c:f>'56incrocio'!$AM$23</c:f>
              <c:strCache>
                <c:ptCount val="1"/>
                <c:pt idx="0">
                  <c:v>Altro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('56incrocio'!$AM$24:$AM$30,'56incrocio'!$AM$32:$AM$33)</c:f>
              <c:numCache>
                <c:formatCode>0.0%</c:formatCode>
                <c:ptCount val="9"/>
                <c:pt idx="0">
                  <c:v>0.10752688172043016</c:v>
                </c:pt>
                <c:pt idx="1">
                  <c:v>0.13793103448275873</c:v>
                </c:pt>
                <c:pt idx="2">
                  <c:v>5.6603773584905662E-2</c:v>
                </c:pt>
                <c:pt idx="3">
                  <c:v>8.3333333333333343E-2</c:v>
                </c:pt>
                <c:pt idx="4">
                  <c:v>0</c:v>
                </c:pt>
                <c:pt idx="5">
                  <c:v>0</c:v>
                </c:pt>
                <c:pt idx="6">
                  <c:v>0.2</c:v>
                </c:pt>
                <c:pt idx="7">
                  <c:v>0.25</c:v>
                </c:pt>
                <c:pt idx="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F-EEA1-4BA6-89AD-7D9D2F3CD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414400"/>
        <c:axId val="165415936"/>
      </c:barChart>
      <c:lineChart>
        <c:grouping val="percentStacked"/>
        <c:varyColors val="0"/>
        <c:ser>
          <c:idx val="2"/>
          <c:order val="16"/>
          <c:tx>
            <c:strRef>
              <c:f>'56incrocio'!$AO$23</c:f>
              <c:strCache>
                <c:ptCount val="1"/>
                <c:pt idx="0">
                  <c:v>TOT-V.A.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('56incrocio'!$W$24:$W$30,'56incrocio'!$W$32:$W$33)</c:f>
              <c:strCache>
                <c:ptCount val="9"/>
                <c:pt idx="0">
                  <c:v>Palazzo</c:v>
                </c:pt>
                <c:pt idx="1">
                  <c:v>Villa</c:v>
                </c:pt>
                <c:pt idx="2">
                  <c:v>Castello</c:v>
                </c:pt>
                <c:pt idx="3">
                  <c:v>Masseria</c:v>
                </c:pt>
                <c:pt idx="4">
                  <c:v>Casa</c:v>
                </c:pt>
                <c:pt idx="5">
                  <c:v>Casale</c:v>
                </c:pt>
                <c:pt idx="6">
                  <c:v>Palazzina</c:v>
                </c:pt>
                <c:pt idx="7">
                  <c:v>Giardino</c:v>
                </c:pt>
                <c:pt idx="8">
                  <c:v>Parco</c:v>
                </c:pt>
              </c:strCache>
              <c:extLst/>
            </c:strRef>
          </c:cat>
          <c:val>
            <c:numRef>
              <c:f>('56incrocio'!$AO$24:$AO$30,'56incrocio'!$AO$32:$AO$33)</c:f>
              <c:numCache>
                <c:formatCode>General</c:formatCode>
                <c:ptCount val="9"/>
                <c:pt idx="0">
                  <c:v>59</c:v>
                </c:pt>
                <c:pt idx="1">
                  <c:v>53</c:v>
                </c:pt>
                <c:pt idx="2">
                  <c:v>36</c:v>
                </c:pt>
                <c:pt idx="3">
                  <c:v>6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EEA1-4BA6-89AD-7D9D2F3CD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439744"/>
        <c:axId val="165438208"/>
      </c:lineChart>
      <c:catAx>
        <c:axId val="16541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415936"/>
        <c:crosses val="autoZero"/>
        <c:auto val="1"/>
        <c:lblAlgn val="ctr"/>
        <c:lblOffset val="100"/>
        <c:noMultiLvlLbl val="0"/>
      </c:catAx>
      <c:valAx>
        <c:axId val="16541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414400"/>
        <c:crosses val="autoZero"/>
        <c:crossBetween val="between"/>
      </c:valAx>
      <c:valAx>
        <c:axId val="165438208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one"/>
        <c:crossAx val="165439744"/>
        <c:crosses val="max"/>
        <c:crossBetween val="between"/>
      </c:valAx>
      <c:catAx>
        <c:axId val="16543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54382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154114604334343"/>
          <c:y val="1.5513536381859264E-2"/>
          <c:w val="0.56845885395665652"/>
          <c:h val="0.96858343937923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F2-4864-986F-F1572B41BD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F2-4864-986F-F1572B41BD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F2-4864-986F-F1572B41BD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F2-4864-986F-F1572B41BD09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6F2-4864-986F-F1572B41BD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6F2-4864-986F-F1572B41BD0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6F2-4864-986F-F1572B41BD0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6F2-4864-986F-F1572B41BD0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6F2-4864-986F-F1572B41BD0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6F2-4864-986F-F1572B41BD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'[Risposte questionario focus agroalimentare.xlsx]Foglio1'!$D$14:$M$14</c:f>
              <c:strCache>
                <c:ptCount val="10"/>
                <c:pt idx="0">
                  <c:v>Viticoltura/vitivinicoltura </c:v>
                </c:pt>
                <c:pt idx="1">
                  <c:v>Coltivazione di cereali </c:v>
                </c:pt>
                <c:pt idx="2">
                  <c:v>Olivicoltura</c:v>
                </c:pt>
                <c:pt idx="3">
                  <c:v>Ortofloricoltura all’aperto </c:v>
                </c:pt>
                <c:pt idx="4">
                  <c:v>Frutticoltura e/o agrumicoltura </c:v>
                </c:pt>
                <c:pt idx="5">
                  <c:v>Allevamento di bovini </c:v>
                </c:pt>
                <c:pt idx="6">
                  <c:v>Coltivazione di pioppi e alberi per legni pregiati</c:v>
                </c:pt>
                <c:pt idx="7">
                  <c:v>Azienda agrituristica</c:v>
                </c:pt>
                <c:pt idx="8">
                  <c:v>Fattoria didattica</c:v>
                </c:pt>
                <c:pt idx="9">
                  <c:v>Forestazione</c:v>
                </c:pt>
              </c:strCache>
            </c:strRef>
          </c:cat>
          <c:val>
            <c:numRef>
              <c:f>'[Risposte questionario focus agroalimentare.xlsx]Foglio1'!$D$15:$M$15</c:f>
              <c:numCache>
                <c:formatCode>0%</c:formatCode>
                <c:ptCount val="10"/>
                <c:pt idx="0" formatCode="0.00%">
                  <c:v>0.40700000000000008</c:v>
                </c:pt>
                <c:pt idx="1">
                  <c:v>0.222</c:v>
                </c:pt>
                <c:pt idx="2" formatCode="0.00%">
                  <c:v>0.11</c:v>
                </c:pt>
                <c:pt idx="3" formatCode="0.00%">
                  <c:v>3.6999999999999998E-2</c:v>
                </c:pt>
                <c:pt idx="4" formatCode="0.00%">
                  <c:v>3.6999999999999998E-2</c:v>
                </c:pt>
                <c:pt idx="5" formatCode="0.00%">
                  <c:v>3.6999999999999998E-2</c:v>
                </c:pt>
                <c:pt idx="6" formatCode="0.00%">
                  <c:v>3.6999999999999998E-2</c:v>
                </c:pt>
                <c:pt idx="7" formatCode="0.00%">
                  <c:v>3.6999999999999998E-2</c:v>
                </c:pt>
                <c:pt idx="8" formatCode="0.00%">
                  <c:v>3.6999999999999998E-2</c:v>
                </c:pt>
                <c:pt idx="9" formatCode="0.00%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6F2-4864-986F-F1572B41BD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0171181623032"/>
          <c:y val="3.8517196655800084E-2"/>
          <c:w val="0.32628900693099666"/>
          <c:h val="0.950878996178346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'[Risposte questionario focus agroalimentare.xlsx]Foglio1'!$C$56</c:f>
              <c:strCache>
                <c:ptCount val="1"/>
                <c:pt idx="0">
                  <c:v>Ritiene che la domanda di turismo agricolo sia aumentata rispetto al periodo prima del Covid?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D1-4136-9D80-6A0C9639CC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D1-4136-9D80-6A0C9639CC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'[Risposte questionario focus agroalimentare.xlsx]Foglio1'!$D$55:$E$55</c:f>
              <c:strCache>
                <c:ptCount val="2"/>
                <c:pt idx="0">
                  <c:v>Sì</c:v>
                </c:pt>
                <c:pt idx="1">
                  <c:v>No</c:v>
                </c:pt>
              </c:strCache>
            </c:strRef>
          </c:cat>
          <c:val>
            <c:numRef>
              <c:f>'[Risposte questionario focus agroalimentare.xlsx]Foglio1'!$D$56:$E$56</c:f>
              <c:numCache>
                <c:formatCode>General</c:formatCode>
                <c:ptCount val="2"/>
                <c:pt idx="0">
                  <c:v>20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D1-4136-9D80-6A0C9639CC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827107062773671"/>
          <c:y val="0.42498651429872436"/>
          <c:w val="6.1492437868959728E-2"/>
          <c:h val="0.15761363730365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'[Risposte questionario focus agroalimentare.xlsx]Foglio1'!$C$64</c:f>
              <c:strCache>
                <c:ptCount val="1"/>
                <c:pt idx="0">
                  <c:v>Se sì, quale pensa sia stato il motivo principale? 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A3-4178-B95F-6404582A6A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A3-4178-B95F-6404582A6A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A3-4178-B95F-6404582A6A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A3-4178-B95F-6404582A6A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2A3-4178-B95F-6404582A6A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2A3-4178-B95F-6404582A6A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'[Risposte questionario focus agroalimentare.xlsx]Foglio1'!$D$63:$I$63</c:f>
              <c:strCache>
                <c:ptCount val="6"/>
                <c:pt idx="0">
                  <c:v>Ricerca di relax</c:v>
                </c:pt>
                <c:pt idx="1">
                  <c:v>Consapevolezza nella ricerca di una vacanza più sostenibile</c:v>
                </c:pt>
                <c:pt idx="2">
                  <c:v>Evitare mete inflazionate</c:v>
                </c:pt>
                <c:pt idx="3">
                  <c:v>Percorsi enogastronomici</c:v>
                </c:pt>
                <c:pt idx="4">
                  <c:v>Percorso esperienziale</c:v>
                </c:pt>
                <c:pt idx="5">
                  <c:v>Altro</c:v>
                </c:pt>
              </c:strCache>
            </c:strRef>
          </c:cat>
          <c:val>
            <c:numRef>
              <c:f>'[Risposte questionario focus agroalimentare.xlsx]Foglio1'!$D$64:$I$64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A3-4178-B95F-6404582A6A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Foglio13!$D$12:$D$17</c:f>
              <c:strCache>
                <c:ptCount val="6"/>
                <c:pt idx="0">
                  <c:v>Complessità delle procedure e ostacoli burocratici e amministrativi</c:v>
                </c:pt>
                <c:pt idx="1">
                  <c:v>Aumento generalizzato dei costi rispetto a quanto previsto nel progetto</c:v>
                </c:pt>
                <c:pt idx="2">
                  <c:v>Lento ottenimento delle autorizzazioni della Sovrintendenza</c:v>
                </c:pt>
                <c:pt idx="3">
                  <c:v>Difficoltà di reperimento delle competenze professionali per espletare le procedure</c:v>
                </c:pt>
                <c:pt idx="4">
                  <c:v>Variazioni regolamentari a bando avviato</c:v>
                </c:pt>
                <c:pt idx="5">
                  <c:v>Lento ottenimento delle autorizzazioni da parte di altri enti (Comuni, Consorzi …)</c:v>
                </c:pt>
              </c:strCache>
            </c:strRef>
          </c:cat>
          <c:val>
            <c:numRef>
              <c:f>Foglio13!$E$12:$E$17</c:f>
              <c:numCache>
                <c:formatCode>0.00%</c:formatCode>
                <c:ptCount val="6"/>
                <c:pt idx="0">
                  <c:v>0.37908496732026181</c:v>
                </c:pt>
                <c:pt idx="1">
                  <c:v>0.20261437908496738</c:v>
                </c:pt>
                <c:pt idx="2">
                  <c:v>0.13725490196078433</c:v>
                </c:pt>
                <c:pt idx="3">
                  <c:v>0.1111111111111111</c:v>
                </c:pt>
                <c:pt idx="4">
                  <c:v>9.8039215686274508E-2</c:v>
                </c:pt>
                <c:pt idx="5">
                  <c:v>7.1895424836601357E-2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54-4DE7-849E-5E71CC2D51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989760"/>
        <c:axId val="121995648"/>
      </c:barChart>
      <c:catAx>
        <c:axId val="12198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995648"/>
        <c:crosses val="autoZero"/>
        <c:auto val="1"/>
        <c:lblAlgn val="ctr"/>
        <c:lblOffset val="100"/>
        <c:noMultiLvlLbl val="0"/>
      </c:catAx>
      <c:valAx>
        <c:axId val="121995648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98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data id="0">
      <cx:strDim type="cat">
        <cx:f>'[Questionario annuale a cura dell''Osservatorio Patrimonio Culturale Privato - IV edizione 2023 (Risposte).xlsx]4'!$D$4:$D$23</cx:f>
        <cx:lvl ptCount="20">
          <cx:pt idx="0">Abruzzo</cx:pt>
          <cx:pt idx="1">Basilicata</cx:pt>
          <cx:pt idx="2">Calabria</cx:pt>
          <cx:pt idx="3">Campania</cx:pt>
          <cx:pt idx="4">Emilia-Romagna</cx:pt>
          <cx:pt idx="5">Friuli-Venezia Giulia</cx:pt>
          <cx:pt idx="6">Lazio</cx:pt>
          <cx:pt idx="7">Liguria</cx:pt>
          <cx:pt idx="8">Lombardia</cx:pt>
          <cx:pt idx="9">Marche</cx:pt>
          <cx:pt idx="10">Molise</cx:pt>
          <cx:pt idx="11">Piemonte</cx:pt>
          <cx:pt idx="12">Puglia</cx:pt>
          <cx:pt idx="13">Sardegna</cx:pt>
          <cx:pt idx="14">Sicilia</cx:pt>
          <cx:pt idx="15">Toscana</cx:pt>
          <cx:pt idx="16">Trentino-Alto Adige</cx:pt>
          <cx:pt idx="17">Umbria</cx:pt>
          <cx:pt idx="18">Valle d'Aosta</cx:pt>
          <cx:pt idx="19">Veneto</cx:pt>
        </cx:lvl>
      </cx:strDim>
      <cx:numDim type="colorVal">
        <cx:f>'[Questionario annuale a cura dell''Osservatorio Patrimonio Culturale Privato - IV edizione 2023 (Risposte).xlsx]4'!$E$4:$E$23</cx:f>
        <cx:lvl ptCount="20" formatCode="Standard">
          <cx:pt idx="0">37</cx:pt>
          <cx:pt idx="1">6</cx:pt>
          <cx:pt idx="2">25</cx:pt>
          <cx:pt idx="3">61</cx:pt>
          <cx:pt idx="4">98</cx:pt>
          <cx:pt idx="5">26</cx:pt>
          <cx:pt idx="6">57</cx:pt>
          <cx:pt idx="7">17</cx:pt>
          <cx:pt idx="8">77</cx:pt>
          <cx:pt idx="9">45</cx:pt>
          <cx:pt idx="10">8</cx:pt>
          <cx:pt idx="11">63</cx:pt>
          <cx:pt idx="12">50</cx:pt>
          <cx:pt idx="13">6</cx:pt>
          <cx:pt idx="14">18</cx:pt>
          <cx:pt idx="15">85</cx:pt>
          <cx:pt idx="16">11</cx:pt>
          <cx:pt idx="17">23</cx:pt>
          <cx:pt idx="18">1</cx:pt>
          <cx:pt idx="19">136</cx:pt>
        </cx:lvl>
      </cx:numDim>
    </cx:data>
  </cx:chartData>
  <cx:chart>
    <cx:plotArea>
      <cx:plotAreaRegion>
        <cx:series layoutId="regionMap" uniqueId="{D9C76E3A-7B87-445D-B999-B82FA4EA8FC0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/>
                </a:pPr>
                <a:endParaRPr lang="it-IT" sz="14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cx:txPr>
            <cx:visibility seriesName="0" categoryName="0" value="1"/>
            <cx:dataLabel idx="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r>
                    <a:rPr lang="it-IT" sz="1400" b="0" i="0" u="none" strike="noStrike" baseline="0">
                      <a:solidFill>
                        <a:schemeClr val="bg1"/>
                      </a:solidFill>
                      <a:latin typeface="Calibri"/>
                    </a:rPr>
                    <a:t>98</a:t>
                  </a:r>
                </a:p>
              </cx:txPr>
              <cx:visibility seriesName="0" categoryName="0" value="1"/>
            </cx:dataLabel>
            <cx:dataLabel idx="1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r>
                    <a:rPr lang="it-IT" sz="1400" b="0" i="0" u="none" strike="noStrike" baseline="0">
                      <a:solidFill>
                        <a:schemeClr val="bg1"/>
                      </a:solidFill>
                      <a:latin typeface="Calibri"/>
                    </a:rPr>
                    <a:t>85</a:t>
                  </a:r>
                </a:p>
              </cx:txPr>
              <cx:visibility seriesName="0" categoryName="0" value="1"/>
            </cx:dataLabel>
            <cx:dataLabel idx="1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r>
                    <a:rPr lang="it-IT" sz="1400" b="0" i="0" u="none" strike="noStrike" baseline="0">
                      <a:solidFill>
                        <a:schemeClr val="bg1"/>
                      </a:solidFill>
                      <a:latin typeface="Calibri"/>
                    </a:rPr>
                    <a:t>136</a:t>
                  </a:r>
                </a:p>
              </cx:txPr>
              <cx:visibility seriesName="0" categoryName="0" value="1"/>
            </cx:dataLabel>
          </cx:dataLabels>
          <cx:dataId val="0"/>
          <cx:layoutPr>
            <cx:geography cultureLanguage="it-IT" cultureRegion="IT" attribution="Con tecnologia Bing">
              <cx:geoCache provider="{E9337A44-BEBE-4D9F-B70C-5C5E7DAFC167}">
                <cx:binary>1Hxbc9w40uVfcfhlX5ZqEARAYGL6ixiQxbrpZkm+yC8IWZJB8AZewOuv3yy53S1Vu7s9sd6I9TzU
WGSBlcQBMk+eTPS/76d/3RePd+2rqSyq7l/306+vU+fqf/3yS3efPpZ33Ulp7lvb2c/u5N6Wv9jP
n8394y8P7d1oKv0LRj755T69a93j9Pp//g1P04/21N7fOWOrN/1jO189dn3hur+5981br+4eSlPF
pnOtuXf+r6//86ntl8W+fvVYOePmm7l+/PX1iy+9fvXL8aP+9LOvCrDM9Q8wluATjEMiAsyZDx8+
fv2qsJX+7bYfnHBKhAg4vKNAJPj6y+d3JYz+DnOejLl7eGgfuw5e5+n/nw18YfvT9ZPXr+5tX7nD
pGmYv19fb91dYe5evzKdjb7ciezB9u3N08v+8nK+/+ffRxfg9Y+uPIPkeK7+6dafEJF3nSkMQA0G
/jBQ0AnMORU+x2EgMA35S1DYCeI+oRQHKPQxF/7Xn/6CyveZ9G1gno89wgZu/WTYRHfF3af2sHR+
FDKBOEEsZIAMwiLk1GfHyAQkZIQzjBiihImvP/0Fme8x6Nu4/DHyCBW48dOhUtZ31Y9EhaATDtPN
ESEkCCh4q5eokBNOCGKM+YKHASLhMSr/bNBfofJ15J9QKeufDJZVCX7szruy5Z2ufuCWIeSEYvBV
KMAkRCEKwFs9jzD+CQpCygngwpGgR9h8serVd1j1bYSOxx/htCpP4NE/GVJJa/rCeO8eq8fF3L1a
H/76kYCxE58F8D8uMMcYsyMfF5wAUgAYbDMEHwcX+MW9fvFx/7V13wbuLx5zhF/Snrw7Wf9k+J3e
LeZHUjj/RHCISpxSHhDBEASd5xsMn4SM8TD0QxKEISGw/57j9Y/WfBuf34Yd4QFXfzIwLnv9Y3cP
AjQgCjFOAwT0jZCXaLATiEKEC8ZEKAA3+hKNfzbn23B8HXeEx+HyTwbIqdH9D+VsEIAADxTykFEO
1O2wAZ7tD34CcASASUB9XzCg0y8R+Q57vg3J7wOPMIHrPxsktvx01z780CBDTw4c+UAHgLrB1L8M
MgJ8lvBhjxBGfP+QmB6B8j0W/QUsfww9Bgbu/GTIXJv7A2v7Ojn/93pAEJ5QiBWMQOIpBMLBkfsi
Jz4FsEIaCkYRD482y3fY821Ufh94hAlc/8kgObtrQTP6cYiQ4CQgHPvgoiDDATf20n2BQuNDWAc6
BjIBpyEBAed5eP9nc74NyNdxR3gcLv9sgNjCdD8SEP+EcYI5CgSlBzyOJDPIdwRIM5RjcmDJ7Ihv
nf2jOX8ByG/jjgGxP1uAf3dXFI+vHv7Xf2z3Q0UzegK5PWSaPmaCBj4GZvUszIcnAQT/MIAtAl6L
Bfwo0fxuq76NztHwI5DenTyc/Ocn2zaX5rG0lfuRG4eCeIZACfBDDFTrmIiFJwJjAXc4CjFFIjxC
6HsM+jY4f4w8wuVw4yeD5RqI2OOPFWgQyMkUShgBCTDzQ/9l/giKZwC7STCBERCDgB3B8j0GfRuW
P0YewXK48ZPBcmO7+7sfKpsFJwTiCCMY8UNCGb50Z74PYR+UTtgwOGCHws3LsP8d9nwblN8HHmFy
uP6zYdIeiFBlvf8Uzr76z4PRP9KZsROQUggEE4AAlMuDqPws3AA+gAkXISVQDUAcaPRzVnbz35n2
F1B96yHHsLUQeH620PO2/LFVGyhyQrbCAIkA9hMQgCMKjaHchhCjwJ4ZbDpxpGj+sznfxufruCNI
Dpd/sp10kJrdj5QsIfsHisbCEBPQK7/h3DhwZyyQjxAQgYMC/Xz3/LM53wbk67gjQODy/+d4/EVB
/MucfEn6X3zlv20CCKBEA8k+xBkQJ30olb30ZRgKAtjnQch8CsLlkRbztTz/19Z8G42v415Y/v+6
2v/XnQC/d0nEUMtfPbVXPGsG+Pu7Ty8IPR9HQ39btN9UZb7M1vbh19cgEWP0DLHDQ14s969+5E9D
Hu869+trUAAwMACQa+A5oJkhyEfHx6c7/gnUcOAGA/8GoYrCncq2LoW+jwB0aBYcatiwvRiMe/2q
s/3TLXwSHGRQuPckYEM19ev7Xdpi1rb6fTJ++/tV1ZeX1lSuA2sQhkfVX754eD3g+hQ0PnC64IAx
UJYArKjv766gc+bw/f9dNpx6i0+xrIsu9oL5Mu/zbNvYLJVYp1pi0ndrnKdy6XsTTbwod82Sl1uS
ph9ZV92KdlPPFZfKijcjs5kkyKXSTmMMGvxmztlaoP48s7qFIXXSiWyWeG6M5EvqRyFrsrjuuyta
UyR1qt45zMd48NIHPISXeu5z2evRRaOfiwSjTq+aqrgiofe2XLJKYtM/EFpV0cLdJNN2/jjl3Xrs
MrcyaMARD9NKDsj1Zy1r45Bjl/gT1TLLbZq0FDvpV9mQLMSLzTDbiHvYxTr3H/OieGuHJcI+uzGs
UbLIUZoso573Q+rkUC1FNC/sY6mHOZqD4axrCxtbX4hoanUgPc7YqVeUG+FSFTFeXrOK4WSpck86
NVeRJnkhtVdlEvf5Y2P0pqwV3i9ts56w5nszTOdloy+GKYgp85I2X5hEqLlQOi1i3aJUjo6XMdhv
4pp54Z46fK5Mva8q9Lkv5jRmOc2lct0Z0vpjh9SpUuWOjJwkpVu01B1L+sG0UVdQGfDJxVT1O4do
Gve6z5Ih6BI/x81Fly5c1tXgn9XTHk1xGZhkqf2IKn8Ni3XjB+/mAZARBcs2SDfxiDSTcxWUEdZZ
nbB6RKcZN++XPvRj7WdzRHI/j7yhkZNe9CrHvk7sEAKeYiBSz0EQd6QppQ2qbD0axRKcbgyreqnE
cEeqDVr8z7hlOuq8doiW2nsXuGrlwRqXLW+b2OhmiLlKazkIz0a+MztA9QMyppaN7k2ca8Eirc2F
aux9U8ao0mmsFuEiYb1GOjGK9TJTmBhVbEYKi4sN2cNYTmg1Ezqu06XaUGUflWq2TGQJ48rs+oVF
qEWf+VLydcX4Z69oV6PL2Pk4vp8rR+Wc2lxiv7xlrK8iGyw4tkbFo+f63Vj72Q4VvotouPAYI8+T
3uJi5dVG6nb80NmJyWrqhBQLeghxaxKKZxujpb5oBhGLjsyRKQiLQi8lkpVzegZ5Y7xk+TUf2jNm
3Sdr+FnWT2+1smNiTMlijtz1vLgtTvMp6UcByznkp5QNm44Pq8VjcTCzi6YIQ5kH6QYN7CondpAl
TfdagG/Iik6ajF/qIfPXxi9XOreXTdbTuKmbLClLLhK3dI+BQys9pRemHjemaLfMjeeFYzG01J11
Ze5kyeosKpGaI3U6Bm0q25oLeI1uWS0M70oDczfqPimLFqbtyrZTKz1ngy2x1W3b93zVB4HZmWyS
PniVIIhqz3aRbfUpqVwAe7ka4rLl667rHtyFGLshMTozUbmUTpom9xPi6OVYuw+8yMyq5+ENzlIT
zaoZIr6wSs5BOqypaDopqrmMu8HMSdnqePLqKg5xk8qGzjvwvyLmQ09WnYn4jgQlk6VXq8OcWTmP
OazsMVw1vJmlEeZhaJhNsvlzWfafuBZB1OHinpX0Fgu1YXbQWzvPWpK6k6zpwavl+WXD+jOdayy7
sj415ejJIZt4EhQf82nNg8bJJsjP8tKtscZjNOVilw7ZHs2mkLhpTnsQtc+bgcPXrMwC/zwYOgJu
tOo3VXnKKMYJ6EWLFE22GSAJluVstrCi4A3n+p2qGh6V5bxhLSoir7DXfrq00azhJTO6dipwcd7M
HiwZcFs58XzZ18bKztEVTlUheToRSQSEGs7zj6a3W6XHTU+KXlpBHlWtPw41kW1PkCQur2JRpaup
CC/UUKtVXnXpuh/es6EKZJ6yzz08oGfhujfSOelMf2ksjeahKSIadOe80WybzflqTutRBqb9vHje
HJdzdpXSMFlwpmQVimLdI/KY1mK/4OAM5+0nllklWevVMtMQrTyxYb0zsZ0KIuvR3jsXuGgoDJE+
MxdsESulr2FylNQ1rBnjilud32uabha3bOtuy7JVaLNpTSmhcsrTna/6GwzLe4/x+E6NtSSa6Cik
S/umKpp3HrJl1KoyONNaxU1TkijvulWu2vq88UctIcXedcKuO1FAKDHD9YyKTzp9awYSyppNs0Qj
IQms4Fl2KUxPZ8rdYgK2Joxvmj5MzBDAHIt6iLzJd3HFxlKWdnQS8ape1SF5HIsyk7TOdzRQTPYK
QnU3DR/Q3KebIEzbKKiDK513qTTKu1fttOHeGMBLqHgwzZCwnIWy4LssJ7AiYfOU4H2TeRRMdk1w
o3HoZO7OyYAXCI4djpBiVx3x3iKD+GZssutRL3ujeB2pIuYCAn+t0OmwwPZylGx9okLJuqZJZj2I
xEx9PKq3Bs8kdm25Spv5xlgBoceNb1mZX/FluuNFuoEH0thjbReJcvxA03FdcFuuTdt7EUO6lCan
H/uiW6sw7zdP7GRcVm2Zm82Q8VPxvs+snCaxKWjqraDLbc1nr0zAqwIUNfPjGXb+avSHVWOqvWfL
bbgYP+l6FkRLrs7U7AbZVkOV5GFgVmYO3ziVPrTgOXYe2obFhxDbSPWlgljGmyS3kuTDGz1VROY6
e5MDefKrJaF5j2QuwDti+xGzlscNtTTWon03YyFbG4oor5yOEXsTsvluUp2/LkP7rhWn49i8bfp+
vRh4aNihz2ZKA1mqIJSEDZ60mK3Y0o87Pqkw4jP49ynPOtlP+qFLp7vMqbvAtZ1siuVNBtxv3yIF
vqo04MZznK7pEpC1X7pTLxNm35k2kM1oBqCI/O1ot5RmsshGHHOvnyNosGaSmuWm1YRGrqJNXNDi
bMjAv7UZM7KypJezV7Ur7Yv3Wigj6RDYeBAAvGKlzFkb+bzpE6XaT8i6vfGzfd+wImpddd9PRR93
YwPLrQSCS6cFLM02TpP6bKn7VUrwyivn8cxX/My6OZeI8U/WDZt5ZjedX1/Owm5xOxk5zeSxnlKU
BKmrZNt6Mp3a7czQnZ4/pao5hD9vAso2lpEa2k9zX93g2T91QXuGpn3HfBWZsRVJbpQAs/su6iy9
mdXg4rast9lQVFsDYxuHN31J9mQEXwgkiMaZEpOknB543NbAvMmRqdtxroFa9xvXqXKVkeZqKENP
hqy/4KFfrMJmEZGYJ+CfdnzjF7xatb25VWOW9H2zVR7EArKImNrgfdMv+U5lJJlb7xQWRrdp8GPn
MbVxU/t5EMEkJ2d1EjizqoI5aaeglbzvVez5fRkVbCoAX4jgPmq3JvQS0mVl3A/8kdgOeDpTLlIj
jXMOQ5ZFZ1vaHiKHAU4MYjeJQdxbC5EnbXNupmXb5C2O9EjHfVnJop4f6hSCSe1BtGgmYIV2Mn4k
mHfm901i54+q9xOUFnXEqxlHc4lDCZ3cSKKKd7IOu1D6i7criwytunQfiJpfix1bantaDd0+Ld87
Q6IsL85KYfWqtTQA/ltICuRoWcxq8iCezXWVbQxQCGb4wzxlV46nDRC2DOiZ8jo5ke4TymG6W8j5
JMHjekbNlZfjUha6TiNYu7eFwu91Vl0pXkRsmXJ4t5XX1BSWJ6OynMq3hR7BEN7LEfxyPOZFl8zY
rWpvlKFzfD20wE9SE/arMSvvc/c+zfx5RYbzmpRewocFYgaBj6BFyZzjy8xemHSMqsbukBjO/Co3
wLvmC55Pkxyb0ovaZu7jvPOuxOhdti2VVZ6DvzXLXrRGBvUYT615aHQJIXO48tOhAf5tLz2hotDO
aOf0sGm8Mh4WV0d1XV3AbvQuC1QBdyutbKryFtctZCchV9GUTnOsgS2pWgwrPwMnjSGGqzHkZz72
Zcdz8NBQO4ztLNwKecQmOtA4MZCHNJ47F2bJYpF95OUewq6LRV0sUbuYNw1xXqQzb5Ec9UUE5rpN
X1zDxA27YmhGmVcCdtwoAI7R7oUqIBHCkJKmrgPWQ6ezeeqlLpYHpfEFLfD7mbY6wrWLajqcWjq+
adtuTJCFUNXlK7pMRbzUM0qqdIHQHMEa56ulr+6NWi5wV7F13hbvtMolnf1MCjfRHQsH2M14+mS5
XqW8hJW8ZKu57z5pR7eiYzfUm/po7Nu3bolUZ6/nid0xPc5yKAZ1UQY5xPjzOc9WCx/QCgIsZCvT
8NYElzbgGzPADml7O++0y9LINv62otONo+dB2Xxe+HQ71fgsQ9nnLKMr5dlHsvDN1PbXAbjeVT6y
98RQyIr7c13xCAHPKxa3mlmzLugsvS6ItefXslLtY3pwz7jwkrGdB8mnZQVej0jPo1k09dldl7ZA
NL1S7UPUbANhkcymZo5yhaIS1vBUrxbHWvkBuvceUK4eBDKwWZteVjS87tJ67/EiEZBNO/1+AJfh
96ONkM83OA272AQLZErLxZCy0xzbGGqd8CLmQYX+ZjYig6QqvE6HPmJtjmWK3HrMewiR6B6VXdSK
bpRFWL3todoW8bK9qyMHqfFEvUwuga1jiHyXPuUb5bdjrMKuk7mXr7QDZk/6UaZ1bWGmgwTOydCI
FoBPOUqgV5/CxQ/WbvoADQmPbQP5XMEBFBASbmcNeTW4gYfMzXcdU2MMEXzqUQSpC2gJuiQSuVBD
6qCUrCnPViVGswx6K/Px3fPjNy+koXtbz63RsI6flKPf//yfzepq9XQa549Lh+NSf/y1frSHNuLu
b790dp3cHH/hIOz9/hj42d+EvoOY9uKPPyl7X7WtI+3uy4mtv7j5Qth7oV9+FaoPyhdUsv9O1vuq
f/4h6z0N+E3U4ycU4r7gHHp+oN+aw8mrL6LeoYEU+kehhQEUdCIgTP0h6oUn0EEPZVoMxVyg94fj
J7+JegE9geqHQNAezECCo4L8V6IevMhzSQ/kwgDqKRQOXCAo6IeHlsrnkp6lJSwzwbFcbADMgt7O
GLKYXI/ARjTwqwESvDYMbghKwiq0UV12hSwYW4c9ec/RGOF+vG7Jsga567FrwHE8m8lvqY5HBh6K
plCVg74pJDCDqg5M0nMDs1GD4G2CWXI2QGZFcLYJK15vMuQXO/gHjiz2OPiOma8G1e1Sm913VdFf
m6act9bkTRKqVMelmsmuJIsCR0/w1tbd57+3lAKQz6cSDEQhFHEZhTYuwO6grj+3tEAHBGmzyEVM
9a3V4e2SztOZZV23TkFy2Ga6fTPX3hJbx9n7RSG67+ayiUBmKxKuLahjKTIQB8gWYKne0KLYkHEp
Vrav548t5Ly4vlXdhIGY0+7KBfWNrgO693s+ZFFWdmbtxPypCYxMi15tuybFbK1SOJgYeB1Qu+4D
IozdTE3mkhDlZyGZ+V71oBg2gS5T0DvaCIceXZkKTzEaCkgXp/Cz53h/SYuhbGXFmZUeWcZrL+tB
HiuWxCnRvnF91q/+fj4Py/94PsWhznfYOXBA7hj5xcO17yBAyLr2LsY+4zLP6zkGzW1Kch5mkECK
bdaorZsr/9S0wIdToFmZ7xeRytj8JuT9h7+36dCtemQTdLEeisFQZQx8RKCW/xzjtjJdP5SQ0kwO
1avQpekZJHBjMvqgQCJnb91ElsvAlWiQZmSeBGrl1gaSsO2kmvoW88HfB3nm78qcbi1Ft3wcxQeS
2U4Ovb1XNWF7NyE/4rosYtCtsfRBUd/2A7Erv5xDOdZdsa+C3CR//27+n9evD93VcFqEEQSdCPSg
/j9T94E3+4Op5kUGDZkux9abTqtleVdPizsfHfLOqikGjsOuhrz+vDR5GLXFMH8sLXpvex/J/9oc
7kNzFzhB6K+H85NH5lRNi/NmQj2k/fU7wkHGq/25l0OqP9kFRVMwDaA+9fNbru7I6OX7EYc4qQIX
RqWlbfz35kATwBHwcFATegQxHKDF4I6O3JCYFbO28+H3RVkpmQ7+CsMevZxzVF4SP7sUkybbv//N
Q5R58aM+hnNW+HAy9HBKEdbdS0TmYckycDZWhrZ669EcnEnQ6KgaCGxFN/cLLCritqkxSg6qGq77
BXLEEoPmbooPtNDlaeGLEPit/wH7qdqm/pIBhefkH7w0PljyojIEcwuLBrqM4eQKdBwfpu/Z2qlm
31Rw0BUESxq817nxIdfygzPfH267yjepRLXXrZuxDt4Sm8cTMJkrNjq1y/r+1kPZElUdGff9gt9z
lcP3aZEvq5zDquvKYNfXgz1HZXsFQukELr7btU7kF1M9vRMT6s5pqXM5O9++n0kz/cNKhJbp47eD
rU4ZlLihBwQdgvbLtzMjNlMeuFoWbS62Hg7XI2Tml3BO3Ns7o4C7zeGNKnF13XlWn3JPgXxS1Y8I
ssk3h3sT6JnXusLe3oY2jXVgvNWY1tmqa11zCSp23DdBep1b9tjPODsNhyWMU18tIBgPO88M/E1P
W76C+sQHJWy18Vj2cVRjdzPwcL3k014VaHoLZfgqyU7biXerMpzFhvSVkQwvOlIC0V0ThtU1yDXn
ai7CTaewTQI8Qtykeb5JUXP7FLlypqFuk58B/Yaz8VrD60EJZjv0VXBT0jNf6OBtMXbRgIL0zJYg
Jz35gVaFk6yWcpGdP+abuoPkibMRIlNte0ip03rbTC297mZ+w71KJAViGiRjEbyHUtVqyEMDDN66
K/Asy0Wm6u0ExexNbTMRgyew53WP7HmI51OohoEDHgaULHMXrnQ2tZuMTiBvj6k+01XvorkdBYiZ
Q7bFJFAg8l70ELm33sj1WY2vhO+Csx6BfzZ1Xie2LQ41AEW2UIlLVz0j2fkA1a4VN8gmw2HxTYcP
uoyR4Hl343A4yEUxdDrrkkHpi3j1zrUe3hAP6iqLU+O+nvEHjwVqj8vU24uKoaQhoGZj2oqLp49m
mcTKU0BopqZK40xM8VRX6BFI2a6iD6DYf7TY2TelQHxfMtXKJm9Aa1U4jIaGV+9w2190vUZbjsED
YOhlPkuVAumiBkXdkUc7BM1tz3UWVYvTpxYBgULW22tIfAFv+JedO1D7evvGZbeH/Pamw2O/+uJg
qF+mkTAhiMtz2Gyo7agcKY4Nb/wPGkR5yap2eeOIIwB5Y6K8rvDOGRFswwGPSejmJvLm4qGtSPsG
9FgBush6PCz0wpLyQnjtRqlgi5dmuIXzwCAYCOdJjbpmn/VDfdqY+VNtA/ZQVs2qyL2zp40AJxr1
Vac3qbX5vkPFsp5gCTu/5jF6IkIkNOGFp0OaYG+kGzv4bzNNyxhPGspoUF5d0QwlqVaXC0CYS3BX
4y63iu7zEVgFdxb2paila5BZs4rj0xARl1SkykHN4+1GcAXFXkbAqx043NPQJgzCNx5XwcbXKds2
Wcj2HqvfGTFkp31NWWIbxdYWLR902i671nPDeipg+Rpk9G5paL8KhKbwtfC2RjPdMyCpesxPy8PH
nAZ5MoGqeapVte4coddPv40clI5LPICS1Tqz9gpITY2FzLgP5iVR+fToc1Lf5lyzaAlCF3W8at9C
THERoh1bPY2q/Jbus8Cy3SjcozkU1ZX27MqMGaSW1kOSW6c2TwQmwLiS3RKS62EB6d8flzWhLD9b
wgkUWbzUCWHWRH5pwKP4IM+D6LRzQV/e5ENQXk/mAkoWQgb5QPdPb6D7/lp0fdJWfDwrvcGAbInC
yz43kExTlb6rlMllZv1pFeD+PlvCVHZD261zCCtndbPs+4q2pwuuqqgnuYBCbcG3iszdqvZzLr30
TRDWZm2r8pO2lLwX9XzbaLMlXTtf9l2Wny5ePcRD2sq0E+mqsQsI2KDLCIWK88VWKMmUy2JjUHal
HXDPXthN543LJigntRdO9Bt1r4uJbWtThxcLK3eqbtC+yLyP2TBAQc0Pq3gYs+kin0OTjCiI1QQF
uFCP6SkU2wNI5WkFWZc/3j79qyvT8R2dhw++2RYoXM4ax6tzMoOg8SU88qpjoER3/ioNK5OwpRxu
Qi3qKAjytzUywxXsvtuQznPSYEfXgYGqeQZFxwTatewG6vZM1nZQ+/bwEfp2jluDoGRCWZkM8J/0
kDiEwBRMnwwl01rXHrlOJwViIRFb2DZ0bxqf7qGWU0n3FOBzvXNL6e0gNarW80ERAsU1j+psEmeB
SQuoAlVm7bsaGkTqcYtM/rkpl3qnsxkaK4xvzpFVHdTa3VXuDe/g/AzeatD6oRYP2kbHJ31FGujG
GPugfQc1lk+qA1fu2iWytK6gAaGqt2k/VlKBYHjte+EKTdOuy+1wwyboXqC7dqF0L0rlJykJ5o/G
u5j68VzZ/rLtStjkGOqEIUGTHIJl2lsoR5CnnCf1/O70KeMSTP8fws5sSVIc29pPhBmTAN2Cz7N7
RGRE5g0WORQCISYBGp7+X3jUf87parPuGyw8s6rCHUfS3mt9a9eUloWb8TJWN1mHUCE9efHdUq2K
mSe7eUx2dJj4dy6ci4pwAFdBc3VRV287J7gQdx7uDCfqKjZxuwF4QU8hORrXy9edpd2K5nOyoZ0i
x1xpkWHQi15RQc2mOmBBwKgkjblZFE6bxG13VdLQbeQlJSychh26UtabMckPRTwGjw590qou4CeZ
qlXbCarxNHY7FuuM8JmfnhcVEJ01Yx6mLavZ1vpC76Bws5MXdDyLq/YI3a86124NJZKXdC3IoM6H
pmLy1C0XxGo4wBmtN55KQOYUNN60466Ele9At5X5HLyJqkt2IsivVTWisqO9t+Wh0Nk80eKNi8xS
VVyqxqR4DOlVVXK+4g3GGzl2FlZxeR2ceTe3Req1Pv2pUDxlyXKLpI6CdRRbfmI95acB6nQRMHuE
3MwfBIZ6GbrshSinSW0PJ6atoimD+T1uukScFekm6B1WvSZ93qViqOtN5XVge0wwnFwWVXvu+ntN
DF71yXAaCvKLNYO4jJ4DmW8KX6Rqi1WnzHC3TvHWN7HMOiq8RzfGas2Fx3ciavgqb6YQSnw8eGnd
a1R5ZISJztujv/xnkdDzsmoaoTFq6Rwkwb/RibzHxyv9TGKXhfCdT0deJe07FvQmaifxyEv3lfaj
uA555wF9kctuUxV3UQZ4DqrgLeHKW9fdQ+uI360bv0wFE6tnNwCdlwC2KRa6oFM3JfErUMXY1dRN
1XrSvf0mPH9blWhcr14+299zgmqqjQ+obVDwFsZmogHD0C4fPWiKh1kEjzmscQwkIDJsH12SijbX
3M6vEP3LNatYsQOvK29+cC3aeuNAZrpEkcR5R4xYdzmMcjvnmQfF5OT1udqg+c5T+Ofjw8rcwfpT
5bYK7UdS9b+T2Gk2/kDxNM3tWG3naAjREtsVPHy5hmbLtt4c+W+21nI9ivJN6+kj0PSRqKZ5lctp
JBmDDJMmkpoH+KjiWJaJSn23FikJc38/Ffi6/nM7t7CA/9okIXPhA9/DvIWYYIbJP/A5GkG/CLwG
HX1ZHlyb+Fsx6fGBLo+takf/CKTuj8xJDn3PqtWcwClAwSivz0tRx+uRhMVdTvAHlxvOSj849F1E
9r4atlVt/4vY8W89XYQMIuLWkAh97Nr/1LN81bt1nigfrVxtsjqkxdm3Zb6TIpZnkEjw4KP5wpOu
WLeh0bf/fLeWsMq/3i3MTQJvj+vCFyPK+q9NV9LFjPpxDre/G5NMdSXblLQAJ+FNQ9a57rALWV+j
NU6KY1VSeYmnTZ9sWdttfNrS0xx7djclkUyhUvgrBpzq4sZDe8mrMtn+5zcb/NtXS6MYCu6S7IwB
Tv7zzRa5COexaocUTBOKcx7ptEL9otv5CBh3PlrGH72fB6sSltcbAJu0BjbyvlQ5J44hXlk8C5M+
i0hsmWxlVShTX3C9p2NIt4lDkiyUygD8mn+rUooXISX6mTkvN0y65PsQUxySi7EsLbw8RsP/Jsf9
+0ekaH4X/hTKNCDifyjFytGVFjyx6bOitBonZWYc6FwJVe16QgItA/8mr04s+3XYODQjbl4d//ON
/jdREFAk5mVRDGXAr8EkjEXE+j9CA5sKNBNhbMFveuCEnGoGewLzuARkcR9AnMJbXg6HylIfwBdN
Vnkw9AeiZcaSqP9tjQ+/BQjsf3kC/k09W95YFEGmCpG3XlK+//rGLDW+02AXTQcId6dReKfWn5pL
oWS/sIMvrVf/mpDOWjtNyVf1UIX7aeRA4+KwOLtx0P6XOwUR/x8LyHfB5HtfE3nwrQX/WEAFa5tI
5h52tUomadtuvzQGmvlm7FZE5+rQewB2i1C638ek+wWAf36Rk5j2Da0bWMBAewoIcG5XHUa/rg8O
k9Pid047q52VInVzbyrlnSnwpbom05DK2oct6dJvrKkPfGotsFVpbxHox1JG/NDr5EX2g7yOohDX
pwQe/ZgL3YL6pSblzwqBOOGuT0BAjqUXXSrGq91zZTwbrWSGX64Iloct2M8vcemrJi4Tr9yWpTPc
45F+x7191COky9bLFXrNY9KM+ChlGb7yiF6fSsNgx/ruJx/u+kvdtg1w3c7pvNdCuWZdjwqF6tLi
aY/8HDSsyoCMwVvZ8FvbWbnPG+qe8mSuAQRuXE+GF3+5tD666r970ZkFexRtBLhMxdedHiFgD1pV
2SBhRE5lBLcuivWvsPlLoiv7o+a5AnoApzmgojy2BR+vc4LtJKLuvrZA10xFxDtueoj+q+Tu+Hh+
FBe42Zzk/iHysV94BD1FyQiB1Um6YzLS7hHM+V91LscNA4u6b5y2ThUFZeDWLmT+mUQ4bGK2qUMv
3whdfe/RFv0ZAy9zeaxZakCThZXfrnWixHmgwyOqe/MZGgBWKE3pe65HWOeD0K+KDnLl6Wa8A3sM
NHriAPL9OigG81GYak597fGNayOWTcszZHSB0m2pyb2keTUC0kdg+x3jLtQirG8fhT8qhmlY10sR
NMUqztpYnQLY/OdQJsegZv0xLh6TcPQtHmt98mHawuOhw2kcp3CFJaezwGszuhQAnMfiFUbQ12MT
O+7GG5rgbZHlT4B/OnA8epVUjP7gbYmKzPtFO6/Dcg3dk25BvFkRqMNQgkrs8OXtQx+sUW6xjCOj
9uFQXRoih3sJsWegc5wFhoSrPm7xqLBgQ/3RwyKBoJ2F/fCrdxP/DYh4cfmfV6MIi9RWssscRAJu
0sxoEGcdf0vkhIXhJ2kJKmD3/CWu48MbV+2IB9XcuXTVWtXtn8gJYrjlZXEkOng8O3eFpvfAQouS
EzLxqrMTQHG3Djdh2H5S32J6pVc52zyY9ZozV+1ZD8vZTsReB+EVq6/N1bZJucYwkHcehM3RJGw/
K6c4CVQ+6cBUjQXoiWV9ellNLFnPTT6/k05dNA+HW141VaYq/zfM6eSF1eicuzEs1ugbtvVYkxcx
5zi9qPe7r8grGv/wUoBTQGtYvkcF0ScCEst4xn0AQZL7GQARW3lDsS7BPZ8sIJx5eQQGhQBATAcU
AF7EXpNglMe4GU2XItAsAQdGWZtze9Dh5J5sGH//+0no4+liiUezlqGSKMsxbXyeHLvlu82BGAcd
ObVUTXvXcc9jlYgbTh0BDwAAo1dNWDwg1LeVb2U2ufX4YIUEKAk6cGVDdddT0Z6fFzn07blAuwyr
sPb3biRKIP9gZKP5RZsqRoNa6cxbihVHQMENZEe2zVT8JaYYrEnn+Hsv2RA0n9mzM08s3KDnsRyN
2CaUTrbA8eaN61Ry83z3wrqvVd+K3fNVk1x4TrNqOTPzeV8NSb4N/Vh/S/z80NnQXz23Wqty0KOD
V+wtdLrDHKt6YyNor0l0qQNtUKu6HpIRgzw822MRQ2mdEpl97dbM+GnYBP2NjWCaJ+lvn79cJomz
pfi2QRMH9hS4Ymvb6lgu9VnPkrtLqvCA9J/C4hkrBEb6deTAgHR5aLFt5YCMQMUlLoiLcRRIQMCA
WlETmS0Mi7VbhPwSyhnLvSCfxI7+G6hDcTE2/rRxvBCHQZ1CY4/PPtbIOfAcBAbcCn9m+vxY5zY/
kmHy1pWeglWdd+2ehUOzGwmXWQCNZOXLojsxTuRqbCazq2tNVoPrsI0jSwMSP6keTRujDXkWI89K
fVFzyjpwbtUY2C3spe57F2NPs8MUpVTr5piwYsuJxkroRyPTETU1/IHgxfWCQ446d9vHpDmEXnA0
IHR+NCG0GjBHO6dCyMBpkV1wZv7pQt9ea9k427rj34jK/XXCabBq4opvgTXXqwau6hGS+/VZJDFV
ebvS7/2dVBLYmbUngIN8G+KM3RRdl9yDqavSole/AnTr97bwxvUQodEO6zrI8iR37z4kwA0Alv4E
qLjOnh1mIFy+ojAIa5PUvxwzgKxudbF7KhsyYBMIbZyctJs+/EjZNCbdsBqrYH6f3Y+i1xctmSzS
WfxMODN/av1q5vm1EXr8dCp7mZrfTQcL0O2BdjrPTSLoYYCHZSO/j8agGPFkcxtiuSVNxDPSuTDC
rI6ywA/oRzQFD7Orep0//E6AOytK3+5MH12f72rC5z56FU9ZUQMqLJzhhOK2PVZ+h4+s3F9xCDxZ
BooeJRq3ViInlEzzdJxLtzjGc5ehXY/XMhqKFzMSENl0tt+bqngtwDgCabuHyABt4TkgJ0DzBEkj
Fq/pvJtIWf4ET7pzsVbuBgcxjolO9pt6Ocf8eh63oldTWs3fc07KdzeQe+PCiGyU5x2dsIh3oKQh
ThGPpaIK54PXAg93e/VpsRVCWPXY1m8IIHwLV0YaA4nbk/enoRM2bF8n5aGX87xzVcvBDgHzyMah
RTlBexhCKvyrnvl59BFnKmA3bhBCKrzU1zZTwOJOkS/ai4wqsS99t5j2WA7i8GwJBhZCP0AlvAFD
ECFw4yD7suxuhdtmhk0wN1GspsxD4sPUyXBtxvCIb3irlG3fy7ZgJ4WFmcrCZ2kQGf6Ycvquaz5/
N4KzLIQo/OrHqs+CVr8RF/pY2FP20nZ5f++jreP8VXhuvRDBNoVZGq/CLpgO1m3VDnGfbvWUTKr6
Wxw1yEaYuPted9JPReM1h1FiFOlaiBYqm2G3JucwgYbWZg72u/0swLU33lHVvoaSBWtMtFqn8VST
DV82k2l5axMdIdTV744O68NElD6zsjgPsdO++kQenFn13wUE6Kf/5gWmWEU2as+xh+REQWe1b1iF
zYXHRbDlPcSP0OXfLYqGDao0cPpDzLfVUtV0E54sd+pP/7ntQmf1z/YP3QSG4IRwydB8fc3K+b+N
lx8KPoTe6KZz2aJ8JX6oly4VBRaX4d55alwzkOyt4xlzjDyCIJsJ9tjJzPEsNZl+OhDFv9nJgh2N
VZMNQoQXxbR7UvGHW4VOZqQoPke3AVmdedqzJz0Pc79quiSNiyjaFEaMx0S45R7SeILwVjSuni9r
f/77L9Ajg+b1xm9Tbws0IJ7YRyz3T+HUO5uRivAaC5Si5ehzuA6iT1tZv3Y6XpIDrHlVPUUqjWUO
Jp2mwXI+eMsFsq5Z6zjmaxrBoULP019MS+ebL0DyqTDvXiLBfoCs/ZMTvuAQqFDDOujvgWHuwvds
LMJH5/+9lAIpEg7IdzsvEldArdqME3XGPQVW0uzDycS/qPKAQ5ppE/CR73O055nE/Cgg+DyNeW22
xdzE2bOrI05Cd66xPOVIDSDTpI9IrvD9U7Vp8Ikwq4/eLbXzLo9kknXx5L22XpJsndzcPNYihbg8
hFS5fjbMUNGaSHwKLvPL8+IETJ5LgMTKBdjr1tCu/vf2wMX6THo17J47AOnZqUd5vkdiJuUzNT9A
I0Z7sYAIUWGygLVrMnbylSJEdgurzPlFBndIYz9v7+1M9NFvwEU7U1dg+wvF7inlwZWC0q/PQgzl
sRuDP6ab7M2w6hdXOKKm0K+vMdXsyxaCHn6B07c03vpbK1oQ1KT/0gisdqMLq6Z7KxK9VrRDLHLR
YfN4GA4x4igkOM116PyQcxyu45rnq9CoOgVa/xpXMf3WkPKD6KTbuy3MYVia0FHpLNBl5zqLqv59
GnR8ZirGcyOQs8DstXjviNLuKirhUT39z98ItTRf6p7gkwGAbtyV9Ko+Y9Bkz3Lx0tvJFBvWuuEL
rTofKgfll2Ryt0+nDB31KgodhsSHgYvPXP+tIa2f2Sqf9rASfmo98gPzlbxaF1snbey2DR25ruaJ
36G+WwN915l9894N05ZWbb/2euRI8UPWeIL8mrFFgmL/uzY2SOZ+NVRMhUiZktDF6VTH5bVafkdZ
z84BG+I5oNEfGtXq3Y3KfdPy/ZeXzJVVL10SfdhSA+Zi3l/1ELinqBjAU7hi57hIMacNpg4Df6Xq
yAvX2Q3LTzC5nB3CO3kGXbfIClckx9mweYM9m1/okOwmr+dr37Hy6JLZbIgzkhdUsx1ybAabZjuQ
uyl18E7G4a0eS4PjzSNb4uQv3Mmdd1fnHzF3XigT9sdAgqMuefmWK+4dyhId9MDdXQ+r5bUN0epa
VBnXXLrNzTEEKcrhzYLk+uPC3p4bE+GEh6PhjGXyx4scEOD52W+j8qa1pK/OsKIx4qN2QEpRjUgn
KqeCbwPJDqZtxR5ThQgTqZpwZSwF9uxCpwaxt3ZIgSjcYJAWCKh3iGjd7ngSqkwluYeHzoyrAALi
KshpueF8jqD8i2Qjq75ZgxeEZFf3CFVNcwCAaPekMMQcoGZsnGIXhjI6tGMcbUmIqE28nOL1sKmb
n7Uga3wP5oMLCfQvUt8q0NJ5Oijtpigpb1NSRuunnD7FvbezAkZSvsQVCDc3aom+QZYYEc7Ij05Z
fXZ6GB+R28iTbchj4PW0lXyK08l1EnSa1p82X4et7CWCeUuTJLHGzs+fSt8/9xjk8lVRBLr3L0hz
Fjg/EI8q6Ho0gt0mGxe3WlvYCr6A4bW8LINwgNfZzHuPt0grjAYisRpfw+U5cR3dpICnEUYxyYwe
l7Iditb+ZjoIBNw1ezbE42sbkJ+mB7odJTK/u3Jc98Tp1+4YNOgCumE/NEBlWwn0woUUkcNvJlTv
oONUl3KaQG0O/KONxuIMS7+E5zEhbyqF921U6yAsu3ef9RufI5U6VHlyYaKMVxrG62sOP7zrqrfn
4f68JAYWdx+f8SbYeY7l/MoKZAGcUsAy8uk7Gpp6b54FXBSEiM4MIB/CotyaCbQhV3o99XDVtcf6
9RgjTzyhYz8RyGqrOFTuqg68oE9zB7uhPyMIRWmTlcQDrOBoeZ9q22Y4yJvNk8Yp2hdfOt0ZpWqm
AmYejSmqA3N4OlKdHGpUbqkJmYaQURQPz7wPuR+CfVDFyk8A5URVcQJAZdaNm9TrRHNELUqd7xJu
66vHnJUn5+CAjiNckajFUk86idIIMUwp6zzrhpY/YseL123R84WCB81BjHOZi7pJ4xBYWdUx/wLd
bDyFOU0yjpTVnIz2E/V7OsxUfh+iCKcz8te6JWD0idsdK6AuCBi10W8P0wFx7CEx4wZj+wrIDdm5
s8u68gOHcLPy0JsdZMOrj5D4m7CCLO8O+fEpMOniiQKbPHPdpFhNIRO3XiFUUKEBRVIjviOC1n/3
IXusi/7Rt1qsmFshccxHcph5kz19n0mYYF1WET4KolrG8ZI33tXVGsMBbIa880/pWfAefuT0mwBS
UaoWHjfk7l9+XfaHUasDJVxdcCqN1wTQSU+L6Oz407eqwa0Zl/9Xh1WefxUEmWVXY2/JXC3MStUE
6SXXwHwHuLz56s9r2HZoquUqVNRfzUTRg/HZy/xcwQr1TAogrFzh3B22reAWSVT8BMIGS3AYyZGx
8RihY3vXQm76iZlNLPNqA/+EnplFDGY/EtJvdBwEN3A8284v5rOPab8Xai0UpcK/GMo//KXQRlFm
93HD3oMmv3eVHyGawYe1V4bVvVyK4dgZOcpn8jar0Vn1lFSP50UicxiErnd7vhr7KMSeLz96l8Wr
1hvYWpkKWQ0Koygzinibr9dN1dqr9KcfrRpGVA7yHYcBwqS+O1JYxADk0TdfwSs51+dPfZ87K90w
BWN1YNvconEISUBeVIKyQAlqj0ilkxdTW7lqlPPRzk2RibF08tSG3Jwj3WE5lJm7fFq/aNpHQdnX
WY91BJNBj0UaJ9Gq61SC5/v/W4XPEzkyRea1OKFgcD7Lgz4H1qS1eXi1FDff1ICK2psK8uDEJz+/
x3ke37z+ZWricldoTDcwy+4yYJgGxGsmDjWOLYxsqMZsxENy8JE1TZ93sFGR2HpdZABsro3X5n/G
Gl1JhdWsjWMecWv5xXMKJG4XWG4kUWprU73IaALyYGd3FUpEibwGKcdAxu6mGEpyj+lI7tqHHBtr
GqID8uiez12xAayRijZnW132/c4CULmEAtNC6oquldvXq3By+DkYMaeE2uoDFpG8jzpG0iZCRerG
DXlBLObg5gl2MTt36M3Nj2px/Z8X1gTHapygfNmAQU8qoq30g2ymcX9HqtKmECLD8/zueW33zUsQ
tB4bdS1kvY2Cib2opSEkpqxw+lh67UOaXHvqIESRwHmReZk9WR6yHLMc0ivKvLHcFHTyMCEBF79r
h13gm0NUW3OY9KWVRY96yHbA7fMRCd2nrjQhF7cq38CyjgdMm63SqOuxDfCxCdcD/i5Fo38JY8fs
vmTrRemcx3g8sb+0jKfjpPl8jHonAfpAfk4gT4+DR8KjmDC+wxfuffbqXeE8/NJQDGqgsIoUOT4v
svI/iUo67Ja+wACDvobkiRrw+QAGAliFb5xqz6IEO0mLhwl4N1t7koS7asIZ2jmkf4ik9Hfx3JN1
wKOsRKrpYr3SXJ4/JZ27KVE3QQ3TGPuxbAbPixdBmINv0q68eP6skKE8q2lWl1lO3+lo65cehxXK
m/ERc2wvfcyv9RBt4o7nB1OUv784S67R5OdLdQLeRay5FnYlxxb+qYzNhvsdRI0hQhau8au1nqla
V7KYX+Hds+PkY7qH23wiaBB+LKVVNgGUz5Bt9Vaqgv7jJ1W1NUOOHbzRHxhjkazqqLPX2BEYBBII
BWQRf1manGQzQ2OWDzEaXtvN77njuVmbWP/wfAnk6VjIAaJyByUSiRb9wFcJYxO+sS24A5XF8lXQ
A3Uv5nA69vX43rDavM4s1zvFgm4bExF8Q1DjNLq12lR1g/oj6z2grenAsevygv2JVPXWtTT+QWdY
5WMZVEdaFvJ5jh5HgvkY/cKTLMcqXoKReL7kE4t3QQ9VMUC9G5ZTjOE+3IObWXoXXTfz3ar5Zz5G
5Vqg19tUPm9u3SDYhk5hkD1fJkHwUoakO/cuwC8zoRn2UA+/zlWBp2r2kO/nDXjCgLG1WMAZvyqP
kHfthSziTteHzZbDxZorxKHz0oQPXYvwAQP+wzG6OT3/SNqCrGawm2k5CfL15gei+mPd9H+/bBPS
g8t21oY2CN+WBG1wOIJPsg5IbAuCibl6XQgK1XYQ6M3AibUQS9IAhvhrPo7RHYdr9nxVCstfIYBT
zFKY4nDcMmqxMqAmXYum/EVBJgCnwAMqO8zPUda/WGOPsfSj3xXi/9FY/nEweeQRJTCsMf0gP7Zi
OJigZS+9W+0ktTuhzR/Dhwrqy6LSlZ6KMJLAHbAvjt7Wd7EvPDfuwuL4Qcw1SQ1krfR5ZJY9IScU
Nc2XkVnbmZx0BUZn2a6n0nz0dd+tW8XCHSQ986FDtTWkGy6qKF6JFsU5QgOeoV13votIj6mZzHxt
BzOgkUceW1ZoWVsYQruyZ2JdG5wYo+uXH0Whr7Vx+M5TGNCEgo6ePISTMuS25WeEjGwvGvM2yalJ
CUvg7PhD9ixkIPQNd1TezVXMuK+yQZQ7MePhudciyICuldTjehpXIhYQK/7nEsDUyDrvk0wjYqaL
pIf1u7WeK96GelInTeMlslk69yjGf9RDgP3JGhcox3CybUrVeN8t9KkVi2J1cEcZvYZqRvDTWw94
tFga0wbBbdv9FbDh1a0i+eJzeYsmBoxy7ti97MN514k+QFYNGdu+1I8BDvNaVpZ/rYB6WRWymPpz
CANnCort2GM8lI2i4BYxEd5AbTLw2XGaGyb2Ic7Yj1bj6bL9/ussLZF/47lpz5NCK5RKTJ/J/ED+
GnVSgCpjrshaD+KE4zGNqSnv5ULKRWPPT5olybpt+z41Ue2dhIHN0wf5h0abnA5lU99IqdqNysfr
uPjzUVmf61GCRu8iTG1K6jsT3biNnX44kt5Be7kAQrWZi5XBplxlPfRMjDPKj40HoAUlVLB/mgMx
oI1V4COIYpvO7GNqN8iANWlPNP1zHiUGcSTz0G+iKo5PrnuNlV89lslNYvLmV9Te7gPp4F1RJEgj
LxuziXMnUw3mZwUA/BCnck/PYrWTTbzLVXKH+Khg+ZTiHC69Fu4XnFdMH0O8jN7wKE4rjD/ixy+l
wkWM/K6W3UfjPMIwnaWMJC9IeA67QUF/NpU4FiI+haHpz2jd87tfeM0tUApjYZwGqoVTZk9PPoiR
U8y78S7aDokWDHD4xKigfTvB8y6nqsuacH4zvJvugQWx7WBazxyJIIMaGN5qrndi6vm5wgiFW+DL
DZmtvgDm/WimRB0dbRHsyZv43vhFmpNc7qIG+SS6/PkcQXiAgbR//lPPP8JEGwvCGJ47jq0JSLJG
96u98DHSa5FTOO0hFOui7i8DfPUtyOQie4L7z/qpjJC/8KoGjH80Ab2DXa5c1FutCZzsq2lf5Pen
GROaKbws22KK4hPbVGy7lRXGfcew6O+2amHIeHy4kGJiyCUM7VmAX1xbwObrp9o6Vcga5FC/scwy
j07RJkeUSC4hP9338IAbPHGzi9lwMBdJBoF2XqmZr0SNqvSJzLN5ZLtKVT9yGWDMhokw+oUF+b6H
3oWpMBBeyFijTozKXyZ0qkfeOMkJ2bfbCEjzoIdenQcFXBIq8AZ39rOpwRpVsrarp0A/dt31yT46
7hClygtbsI0ohpEgMxcX6DNOI1EcUPYgCBFNd3RHfzEOHyUHxLn1/e6X5Z53xWy2n4MDYSbuPPYz
bAz8NZyN8N6/Nag9syaPkQPhSN01GMCRemTAcVJC4oVyR23aM+OcoWrnEYSXz3aa50sDYC4Tc3EQ
xEAzJz/nyJBNxb1HqEooewz+zhjB+zPsBIVok2OAyI5SBvnHa5HtdDUGJYERbwoMSkha9gEYktPw
iqm4TUbBV9rArZA04MMGCv6NBvgqocFjPFnayWHtY1DVTqC7z2bSEYwDw/gLSpGxCXFS5JgW9jIb
xVD/ISpA/K7ZWtFhkg3me9BAbDXhNcIOGG4XslplxvXtpnFqNGnl5/8j6ryW5FS6bvtERODNbQHl
q63U7obobvXGJ5BAYp7+H/QXJ86NYjttSVWQudZcc45FYt454Dp/lK5cSQN5IOMUMw9TZ/7fZOY7
JSnGmZUDPZOXRC0Y4f0n/zTUQxkPg/YG+x+fg28ec6KZJ8AKTG/GHCt6MEQ6rbsbaBED5jS0NCgQ
HTXlPClmuNZwTkzRxFNenPtKoimK6p/RUl+t5V8JeSCyEIBjjDeQSozvbAJSsJrm0Zmd7aHswE+1
fckoZIzHCdSO3s4PyE2huQ5/GbW+yVl85HNYa4UWV5boiX0ayIfqu09+RDA/Jvn4nVpTvTUZHc0k
MDrDqM9pf+/qSbNPKoB1yRiI07BuOYNEA5/mOD+ZNgHiKaJuyY4S+xs6ibirc39XVW/DNCf7IUcg
SfPCw5ZfOoispIxXbfmv1OwWvoVnRoj2SNolbYyEQONqT2vhkVE1yPSITpScs363k1rNIDGoJgrH
EpBPOj75pjfevIxOEN9QE86SIcu8AG0IsN5fegf8FLMKiCRd/nfT2a9AltpoZEqQIgP5lnsRWsbw
xcfp0QbovCqAY7DmEpF/WuuDyXNW5UnsdgEaoeKU0SczOBBGNqzSPOFLmv06iCwre1S5LQ+z/t3Y
/rfQJAwvi1pJZU0el9Rh66q8KGf87+my3iUeSWJrjkWtuYx/e34HT7Iv4FxK7bPQ6xhfHN154n02
bm1H6G2wHzoaxJGCa+qXfxA4nJjUlbFL8TOQT0OvyoBLRoWNB9xLy0Oa65sP1ffO7nxcneAihwBX
yeqVp9Sb/1aVGI6zSxXbcDXgpWgDQiTChPizot+l9XSFvmkcqmr5Scpkt1TojWQowtR0EDe1lQxB
YpMG5zJ2HXu6iVOqAdcJNJHteWwAQjlqfEic8eRnm2u8Js+niKt5WdrumCMGkV4wOk413DOoX88k
WqorAK3DoI0dpROTGZOQ0bjC1ssDoYcGpUwEKgoPMkyasr2V5hQtg8BovvTlqRMORyfWCqPTnpe2
vU5Bfsq7/tynHE9t57Q70u1PA39gDL2cDGYn0x165FGzx3u9CcazVZ/woyCiE1styNH3g0t+wWn3
/r/GSGu0uZkzSK+7eO34xCbXXvYGytSqO/8cP+v3pKf63YKcyUllITG6ygp1FwaKpnXHMvGeqQA7
EB/td+O6+DInzCymKx+M8SXRjSzMSgwng1bdYRr88PVpi9LkD2MNNDARCV+nxiTFqB5WfIaBvQu8
tGKetOxI5PwLOn/d2/6TaLMSXFJWH0c4RvPIzcqgpB+7y9g6YeV64SKy7lTPFtG0mo5cAW9qrMLZ
oRg/ayS+MEYWL0uPJVKldnWSbpfvJSOOeJTeK854797hO18xsEyjU175xsUBQOJ/7ayAOQEdouAB
2KiK4BT4RGWLTnWgzg5ESIuDXcDbaWccqNboXd3Ses4APoa2Ie4250TERH8MA6cvwmHMrQj7hkWi
/QvR57ZWTbP3MhePaTqmF50Sg4uhPWo+7nknoQYVWX8QC6/rGjxlGYKdPp2XXJc3Ar7dDvHznjNL
P9h8Qaa5Gjt9nf6ZhC7o2foysmfzp2IoHRUlzsxGEzfTwdiHKN3u5swY9mmT1zs3md146L4Sr222
3gcVbySG2jB33dn+0u2MJajCKWNgQ2taMxcRNTbd6aBXqFwN06CoJqgJ7EkjnqkY/CepUrvA8NKw
s+UYJ8mUH4CqpWh9qLGpWK3IaweIlLwEiS04Spu9H40r0wNXqxVXCU39MvXGvupQPtPiKH3hRSpx
mEdDFswbFSU15iUcNLAR89y9EXLr0v+0Hm9AslC2pxxIUTeZcm+1zMOzxIdlucZ2BwgvLd70nNtY
msaBGxDIGT6151wO78Tz7j3LfXOc9AUbdXsfADvqsaHsqJcjA2TZyZ0fcSu96wx+d8wCvyzNycM+
pXy1nfKUpa7zWKhPxWEVyUZ+1kYFVQa4b0ZGMW5z9S0mE/ORNXPHjtvYw1j/5ClyBsi22PHFU72A
xJMkf1Gs893U4xZKsLnOuTSPruxfPI/4jAXBY07u18peIrdipmy78E2htq47JPg8KgYYrYX9z1IU
GNTISZStw8WwcqZcJZcsF0m1s0YcLWOq/TjSJ9GZGHe4E8U+1e4kbfCRsFK1E+kLf+yLberzvi1o
XVZEUVS7caWFm4QUfEW5GSHbBaFhvLu8ovjBDG5oLABmx8iEmoOg5+wADlEjXy1jBELDzi6xsjqE
skgH1aOEpPNwqgFihENRfGHJwu2r5dc5CT6x8+Dac4FzBYE8d2V/rRUHal+lOFc+nZwiznc9SbP+
7XvylSf/mel+FRt4SjCWZqRRJt1+kNUQmaDMRE08D4cgadJl+JiosA4+nSS6JNcotihLTQn+xvzB
9ZUKk7btoCDVImYUb+3EYvFVJrVxh0MeS1D3p11TRCFNxLPlPBjldLGwyP8Rom/2lKmYxf1PLE5x
1vuRpQ//siHjqaaL0WTNSRw8E4v1Qix22nluXViDIr8abmVSiZflrse/hZ9pdMOsr4bQ74FDagXl
vuO36PnNGhX1XF41wZByKBhiS3BrVdue/MX7p2Tzrk+zipOWCbEcp9jU8UxO/mgeJ5RFkofDlYh3
siDyJYH7Ooxc5PZSw5MOxg0EiIep014d9WLaTR8Flv6Iad0AYMlvxeV58CgKsoYagrTjC0AFlxRk
CwS6I+8Jm4Q+NVPTHvTmm8GFmxfNeVmotWwi0lTvsVkWT62qhl3l6IzqCaa1icYTqUlUVb1q77Tl
lPcG1rqmIlqecC5S+2V5R17CbLgyBx/76QJ7i5Hp9iLY3OZ1bvOM98GjnW5J38o8MCX+2DShKpm+
Ww98NvnRWZkpqvHKwNUpiNxP1OK6RtStAxpGXqu7ScCZNDtVGc9V8V3peDAbQzPIJ/r7adLdiHmX
uSvc7NG25hTG6x0jCWDNAskPJitCft2f6ZgC6i5F6rv1PhPRO4gZHKbO0lEZbTAuIR+lmb5Uwu1O
pvadtbGmok5VRqz3gpsVVDSZieOg1GvbyeKADE7pVS28NISqsRy08Ebk8xKYFYDdPMwl17cdgOLW
rO1h8d2zO20VdRX0F2pgzTYYnghu9SKlreebWsJaBzzrJW1kF8OfRSj9YEDysi1d22Mx9nYzjwMO
iKNc53mjqfIGSGvPsK08uQPQyfzf4CzesTO8g90pI8pMRYho5V0ySt09dsNw2qie0VJwFDQriObB
iJs8oEIqLkqci8SDNEbGjdlkd9djZ0e9cPbBYFr7WUBdHmzzwiQB4bPMo9pBiJL6GI6irI4zaaY1
Gf7pWfAEH27ZV41JDFZOJyvp3gAJIIRZRAU80wNbuByslQC4V/RnX/OciD3ZuwIxosRnhUVfDs+D
s5H3hOWEtTV8VIHQnmZmaDncDNf7EnUfvOseJqYhr/Pd6Az0LsMYJrV0DnaVeqHpSLgHIDATD00t
Z/ySJoBcaycBT50bZpQQa97NYp52vdDLQ6ld3KFIzqWVB6HQsGsBysSZC3fCXWMYsNCSZyOFrJdk
cYUHz1wECjMWJbtWh4mvmPXFQSykn+3dMclCcm/nsYE87EuAzDB0HhoPm0k3uec8AE+I1bCOGmJo
an5NM7vcBXWm4pqTNQM3Etft/Bn0ZrfrikAe8uCHQis71LP3gOS/GyrF2KRZJviRNawM33joOZQP
PpN0xGEthtd35uO+ZaU3hc6YPPozDsRK6hGkFSfKhnjFfbLzkymDPrViEOoicidgA0brX+ujXSw+
3ndGXuGMhQlxbYPlZRTqUJp2Tir7vTKJ+67Scak6fMW3cipL/UVW+ZFIgdgVorTCwYU/oFp8jruq
x4SCCbCMcjjouY3XfCL9Gw2l/LAyAk4MRO9tAlsHzKUdHmHcG8j3ps/7iIM27fpXQdBzT6OCw6ZA
8COIH/e4jLVlyI92MoZqoFEd/ZqJIX9B7m/+zJxoMFBwJEbWqmbA0ZzsBLrXPBl3fIPrUS0dPoXg
r0Pld5JWHU1e8uX146mFxRMzMXbCCS/05tlk5FM1GDcrzcENxd/66AmXgakgvox/yrLsCAU83Zvj
wZyEeZCuGZkGZp9mnWn2Cc+Q41+Qfm99n166evmFO4qHbrl2Gjmz3s7oNocy5UgDQJDqwroOvRCx
JdufZhCPDWEgzgeGJ554x9tXHEBUvjecLXxm7s4tYOwm29dm9twZacojK580x1yjnHaOq5Az0NYX
pM/sABuKfp91wTHxvL3l2Ud40uI2qDnbbwiuMK+Ny7JOHOkX/If+0R21hbiKv0bSyKqwn0EId59g
7FvOf6RZDogB1cS9y9dhCodWTJd0VftCn54Tljtcs3x5sVZniaX2aGjZx+JZj55QKyJkVu6TvpDg
QPmMcqs2yBmYWK051Ewfz1dnf5cm8MlWc/9i77Mu2qqedfmW2wSuPQxXDDyxeEjFCF1L9j51WNTl
GVfsGOwwaSkWNIDhxJzpcCTYDOyXu3nU6jtH6CiiS3cejcIDRatnMWt50ciKV4nZN6byzQ7VTNfW
YQvZS5tCkDD2EQjbXTVnE6Fcul8PIvk0/+IFcudgmHyVY8UYdAIxVuv9A544DF910+wcE8Rsprw4
APDOTHv+kKJ5Dvid76Ycp5PCCi0dCPzZW5XXS5wem7Dvc5O5wPBHhy5wR674yLQyx94H77rFguHY
g7UXhg54Bc9oZ1vx2Fr7DkbP0nZziO/qqUGNjrvpa8USG2cgzHEEi0vfjcdpHAF1FrzRAehwHEZP
jH9Iv4GMdTAd75T0cx6p6W8uWzf2tHmIZ4NMHbiZSDdqLhYP6vlS4nogFhqhmuMVr61LNXwWbeld
DcmyiUTu12Q+9Tj6Q6zpXYwWcLdmuhG1Tnp2RxOnlegBNbfpObdzDF4rdN+ie2/H/sWW1X6pTN6O
uhj3fi/vvbTRKA+WE2dqe+jz8S1RmXFstPKLQW56RmO2dlaKzVJNNrY5U4tXZ8yfR889Y7MFeRaw
SGL1QD+8j6MYzqOtvp2q+BkrizcmGGkYwKAmFbn1vP8TiMaJKwzP7HrQf6rJfELmFRHd3Ewv5eHx
Lr5c7NN7NlcM4aGy0ZNWzP/RAAtNptkadhNKxmoX6uyM5d+mQBFqqqaLjBKdv5BaEuXryCuArUrP
q0Pr5sPF65bjYowpJ73pHAcRPBQgbMdNtnI9Ne/N1HHIdgxOSBgEKaHAuWBP3iFzrDIyqQlte1xv
ej0eWUBp7cYALTxRSE00oIx79LGIZOs1h2ReJJNHhJ6uHQ9SrZCeB/MNWx0g2LXTY8P6zlWuHa38
efFYieIV8wv2vn+tnfFzHDxLNjoJ0Hf6V/MJUNKt9TD8d2tthMuwYv9cguVukcR27qyeL3bEyRJm
Fd+Rk5uo1BZBcmv6mtf+bmCyBuaTNMKgUf4JTLXEzSA0EavfudVyHBju7qQxPCbYIyif/cgpIB4j
CrfkAS66Jz5NWV29trIx8Rq3UTn/9VlV4noo792xCxA1dyJDjRNJlezA0yDXMYmDzvAx19eux4VI
T6kk/W3WI3x5NB1Z2QnUoGSP9DYc0pWJppOLq+NVt0n9aUVOhHTS2qNKmK85tYOPvVnfXVlkN6fG
8GGA4hUa7ycsAbKKcesXFgcHBrJRaj+LZb6oTDP39N+kvEgo+i0DXoM4AuDhLsRec6OHTDAS84zw
WH9kiTymFW9+jdO8ORUm4l7XaeO5aDdhdsdcCG3IH6qrbiyfo97q59EXn4gxOuAG1GJhLOA7xB2W
ur9OoFvHRhYfptXAhhnnL+WIOkT/5S3ox5dRaO7VLw4Wr2EBPyYW8+ijHkNG7gcT30n2itIIXLYC
jZLksA4k8vwB4N1/2dI9rIxhO2MuL4mOG2EsvZbvUdtouOqVRSFHvbWTcNKUiF0b8q0kf8ch+YTP
Sgu1Mf2cAPkfTZGSUOR+DQUIDaZ7OoK2YNlDpT+Wjkr2fWkxxVyqjxzKhgkVQi10Lsoi8pPAMyw8
nsVOGA/FKKq478QYL1Z/04bsftSabxtTPn0cVaTv4BGsl39TohMshGWbLoy0XjNvKO67nWAYk5rS
PCQOsdZ2LqawJBIbjY7aSwjfllTqVFt4xwhYPldevezZCPAKuXMBWTLNXDvhWNLl0uggkozTq9T6
d60S5c5aLUVwCwmQtQPPqcZrqoz5Joxz28PZWR2CIMrEy+da/3rY4Vve9NFPcA1JK4dNHYCMsMwy
csjnQ/ajOsVs4ZIorMdYCgF1Rc9flZVflrJSR8fMKfgKeN5JtandpcoffNY5ZB6OpIHp+CWRzt3g
QeXls1L087JE8+m2OD84aB98YLg2yWdWJCoERkU8LtHy87y6T1NTaPva9oDvtIRoCmN9Mpv8QdZ6
xAMPvd+fngcPHW5c2J8zts/kToGXj+8kGZorntIXVhYNs5HcZpHcajk/pw3eIrdLnhlv0PiZn/mM
/l5C0LfUZ9dn6FOJIa7jmzJ0mnlSpFWW0w0MKZxzf5l3Xt6X10Z1eDlVWUQgYLhe6XY5r5efLjEi
3Sys64g725nlhwEtPkayK6K6AOSmjOSfkHl/mQo+qWCFxlJKpga5LqqrUSXl/37gI94NjHzidEnW
w1in341fbDVf9s8ig36w84ztAWaw12zfw+pAjSw6ZpBya+cYZU6OPK5tzzdf1ofSoufHCggU9kta
ePekwyVvYARN9AfX1EUoGvOjGH9mRACgyrpx68eFy9TLnB1m46/ZUv/lNQ2PtWA6Ff+WtMcYwIIo
4BfuWxHQcJdGt5ss2gdVWR8is3z4dMnJ6BgzOYIlEBIdtl2oAsvi0GhsTiCnaPI2wc3DshHnk50d
TcwWJJaKGFvruK2K+SMV0PnRpx1PhR6pFAk4VcXeGuceHXjSj21FKbUSwtVxBezWCQmRl3Syuefw
02gRkXiWWJIKAf9+LLELtevAQhlp/QxMGwLD+pppLXer3scU8NX9iEbKuEJR46/pSbU6UhdmIFou
KwtRqlDpWR8kpeUA53YwoYsXy0pfbI1DrehewZUSfzIVeXpV/4WkzYWvWXR7o4nf3jdo7tvx7OnF
DwutqjPbiT/p7F781ctPWGaBHqj+qQ/87iARsnPdsENr9tEnbYQh9bnYitgEJ7pTzX+nBY+S+ZM5
wz8+cyPyCuTwgp1NHy1eZnNONpR8LyOScodgLpzHyhaRlq37fAQWsrbst8HLpXqg6fxGPxyP4YXl
BK8Bx5XMt3Ybi5ap/VfMeHCG9kxyZ+Qc2EYKbi9PqG/vfovI7Jj0xWO3xGrmwdNpwnTUwMwZ7b3n
UiNxVMIEj8rOvlnOttqsIm65Ig7t6XE/2N4BJ274YJXaHOMORAJxgI4lM/015R1gvbTw98x/uWmA
AEH6iOGbNlHvNFwdKmGYqNnXsgDmvnRmHuV9Ftk+IgmLyEAqZfbzGqjq7Bvz6+hn+bZW6YyeVkVd
jYmj29aQee6+Txb3JhluXZB6IlY+5LFhGDjl+gOrJ9obJC6mY2O0ZripvQoHWdezqUcZnDVOVrEn
BuUEXNIZs8XO1StmbzPM/sQhkJWwtoYmPtSpd815pFstYDQEysczsMJmI5Zx0iRPfd9wIWk5IkFg
uQhhDHJDb2ruDAupgJpoDgczu5XkfGJLfZlWYG8OuprEk1FGaYMI77YLnZCRPXWueWCym+xVR3Jh
oGTM9dqgq+8PdlM7YWmW29KX1zabgOnh87YsjM1EJk/MPchNrFsS1X0W0m5Cx69OcK2IRIaQ/boQ
ZODPiCc+mN4TuotA9+qTUbvPZtYEWDEMRFWKjz4hns2woP3qaPGX/G3Q5cSypkUyxeVBTDlOdEVx
qnzsHNoEwp4Pvc5sLgAoCbvEwN+fEKlPHPR5z6cuHRuU9Wk1gEpMDRt5CopPICH8cpwGTNLUrmQu
F4I1QhYYMv6PPh1bv1iPKCM47dyUxnl8rbFPNk5SPsmmOk7OMMYaq4HCpfVPMwIAjXxAqQYMiyOt
PIzVR7vyVBaJ+Z46Vn0ONm1wk1FcuZDsmDr2MRW+xYSU+FVr6gh6zQ0oDpEIeLCR77F7z/C7yIMD
FvG5n3yh5cQsFbT+tb6q3jFDJuG7UUIOHWilwqZGaUMHzOayCn24LvHS8H/yPD4DAiQO553zpJH1
ZZWEzTF0J9wUa5COUD7gbMmLlSTpMH/XSTUfg3psQ7thmt/brxgv8Gx6Y3lDvIG0YTW8ZHXXhAOD
uXpAJ59cyZYoR3wXJND1ztehGCzgpfC0jjlfvr9NjXAIiBs+8qizlo7/uhSodmT5aaRT/qXzOAb5
67T5k23/cTW1hhDcAXfUY5DayaNbWUyyq/Xmlv61n7Ww0Z3m4jraBgTr/quCaQ1JJ/NCeWt9qSHa
1KlAEg60zxTQ6aEDrrQLiAWTikR6VuzUcNLkSTdB8xkAy+al06j/vRw1KNlQiQYFRJtAPg0oInTv
zFyz2eEc361BOZ4maC4sLXLPMvUxM6/bAp/6a4YXECfQ3mmE9B66Lgs+tARdk8hJjdWdNSTEVamT
4U1IspbwagZl+teRnVsh1Qp+C/kHA87FcNNtORuYMICH3rEBEcZz459ZT7GBWpZdUDSPbZe5kSYo
tdPB/HBNIuTFkz9q2p4Sx9lzyu2kgoA7Wno0z+263yxw/uL/5T5uTsSkIDB0bFeB7HBZORGsgSLY
SJ35lOflQS3LD61ctVtdnlq6E03r5yur19gDY7hxp1h1IulBlHL6uOYOHkhFnRdl3AV9y74kJf5Y
nXuzLH+9kxMUpzSYyhAN8lQXGUh0bWFF4TaG1NE90sF6GrMOUkbrlHucAdsivktnZ8sOh2HsCss+
k13kVZjLJPan+Wir6UsfWUmDwbvBw+TeIzlSb6IZRPVsRDHz7PW6MmhjY6a1pwzGOwFRZXAL67j+
rYT+MZEIek62iMhcfmVBVd8DPruT5fdcTQ9IFeraukhIQO4JSbFhxAREvMd8c24AZ+87x7PRzLO3
AuwNE8P3CSQmFtueGDgR2xg75n8M1BwEj+zedubk4A5WCq3G+Ms2pltZ1DfDSlocnLoW4Wt+TAn+
5EUuL3aNVlrpxoua9NBfQK2IQf2MeV/vsYZoXBL8ofp3uDM4Uiz81Ep+iJJJT88Zvbo8wnlFkx6A
b055l47d5mp0V3bN2YjVY9/EJlu5el9no+FAXVIK+oCkrcKMEINZO7hxFNs/GgJcaeo0sAbXP2y+
BM4LUhH+bDbo4G5bFEmfyI6dIs/g2NtPBOG5gXLa55QEQfVji8ALcXJ9aE3DKsXV2DtgrGiI0z8k
Z3GWV5XNjU9aXGdLF8U+kPzJcZ19ij3Vzxg0GCzFOjg5gYHEPzN421ebeX9h0DFk06PRaOQDdQvj
SBp4Z6t5kiBivOFQepjQ8F58BCVbtPy1s8ku6pFQONN1y9icwMW1oKLyXWtvzf+xX7SJzPFZTyUD
YR7nuZM0VbqVPpaujv5wX2nFckCKu+oYX3ZGoLVRjiF2X/dPrS8W1L883xmJeybKnOwJTexYgySO
jeHsyaS4R5tNmwxo7MiqdQQAa4md7e52x1pdfZ1uf3a1uCnAc3vw+X/Xzmj7pdbq2NS8Mspmb9fQ
9DI5w+KhvmAcbgHZoYmDhVwLBeeBFBwb6Vp7YQljNYCpYYLMCqJq750h8vSXztFfDGRGyJYpFh+q
QUV27EqS7SVwqYw4QvZBQJ5fGujNUjWP86BukzSxs1M+tIhQWICzW51kQZTStcNvQMaY7wcBMFXb
QiQI+t3Onj3tqCnjgwWuRv48Ib6n/GSUbzT9pmatELBMo6fKqmZN3aVojudZb5+stD4okqQceDK4
zM3wYBgD7anVDkSpvXfK6Q73ybUryWy4VQkfAUTxrcPaumPpzZ3Wjs45tW2S2e5wa8m+7b3iwdQe
DCeD9qijs1m9f7SonXbsLE1pGH2diBswYGdmeZdcWJX5y7lo9AmrlszSB0K+zg5LBi6/AALFFuyD
FMTXgSsOaxJ8nZkHzppXUL0ZKLLGSYf7XxyXKBV3V8XsEwUv6MjsQ0F2L55maQgxGg0Q5l6r89yj
b9Xpji076kDzhMvSw8pZM+xHdPnz6ws1BEcXJCH7AP4cX0oWXDKc9CyxLUoG+Eh6v/8Z1WF5wQXs
737z3Zt2tfGWh2LiMVx7EnU51me8an+xJwGgBe/aE55CFIQhz6dIZZYXMaGqgvM5SP800t8qF/U1
gxiyNf+gU+c+cm/1j3iwTUS2jPuyNmT4+0FYzoTkumIFxPoKJxLDeomt2R3nW5mziwmD1EnieP3b
C2J2K+slWe+zYYOIWaYZdIMMK+9fACr0A6v+pJR4CkaQZqamwt9f2XAaUhayV9ekKXxujpJYpsrE
HxV84mam8Jwbtg9v1AHq5jwCeOLE7FyUBvkfqmbGM11gvUqWIeN1NIlcF2w5+f3G3LyZz+wOeHDm
abn+WlJhldjhL0puwgLBEg8r3ZN1rIElDQjf+HzvgUnY98TZZZRAZSEqtOQ4HQ38lMoszNDsnO//
4ddqe7D/uJTMm5RLpUM1T7KYcBli6QhaJfDIinVYykDVbima3x/EisiTDdbBGOXDyizleQ4O/czQ
eSqEdoS6fdJZQvLUMAQO2ZvBDJMtYBdXeLffnz9WWATYL//izGQWU3xIllYdPGochcQe/5JjvAWm
0dTMsNoBFv3+aZWzJjBNGn4ZcyZ8uKjiL2FOSGFZicn0l9+rK4KYoDjI43JRU5NW7NFC/jpST/2w
IzDBaYt3DU/OckhZGhanvlNcJ1X9mfp2IsQa9CTsCOKUHiE/Xh6LC6wnNCe7P5yR73av6ydnxkSF
DST404uT3GJ27HuMfnej1Kx2icuRlZzb9jqc11Rvbe0tmKfLm6H3c2QTfrjYjQeedpnZ9DdwPk74
4TTVOP/myiLphr47grJaam6liqBwZBjiZyOAXNot10gAB27EuhR4RLP5Blj8kPVtfodLEfdpBo/f
XavyabL9/VIYcI5W79n4DVH2dXcv+Lte4sptEgHRx1xDT3fk15igEeNWyB6FMVvYrPjqCpdxy5wP
69tcUPHV04PIVPt3gU7FhzSnt1K8IQtPt2kD5lemYGExpsN58t51y6aDGee2Dsf/MUR6o762ybI8
FB1ltlxTQjf1ciHu3j9Km2Lxl55kZO6IVa/BWVvV6d4WmK04etxLvf7T+OfxQlqSgC5PFxaOZw8S
QJRlQfNiNk2UJKp5ME22YaZ6zYU0KA+yTLFF3Mmp4rFjjG23/lHTUiyz26TbdAaLxOi0PMDiZ5xB
rv4XD5Mr7FRuVtyMqlBGWP8SWbh98wt2NXk1mSyEOfixSA76J2pTfV4ya2YXTPv3F7DuLTnIx8qy
72TSrdxd3oPmCM4By6guSy/DRCDeLEuG/bEvbIJhk4FkqnTU8Hc5zvSPxQiXBhbQhDNxl4Md21cV
IGZycOfSY61DEwTV3jYAQqc2m1btNCjOjqAkHjiAHyzmxVsG+vdDxZoQt22x8gf0sHySa/iNJcoM
xoGF3hw2vIBHf5nUESduTZu8OQXtern2aFXZButKIWUZlnc/bfk80OTZPrFIO0+eZsZ6ldFob19J
kvUE1ktUef47siGaLe40LQv2YsNjEgUxZre9CZLi+1EmTJKX6dzYjrH7ZfVS2AU7MU3iSSuktxc9
vrz//7NTXf8Cd+Ddy5GxB81zdays7BOr+akk9p7PjTzYqJDx3Bjg4IGB3/EP9mXQXX5x1d22bkLk
CDY16zN156XJhv0vnkvaOOx/iXRzXeOMGNbt3MieZ2FK1vHp26rv/p5AJegLUe3dvsI60NL+sJaC
Jrnx0awIeE5z+j+UWlPHXa306+9l2+T2tzNmCpJHMV2H7YdRJwMFjds4Fv09o5Erl/R2vv+/H2r/
nfWu+n07NU8TWgL1Ev/KdpPvdgIp9Pt3q1UIivdp3I9HOoLlzUp8Sdp6wI7Q8hA4i209aaKPu0Gq
DzFQ42ImtG5pU+dXPAz8C4Wg4WBao+55GdjVN/jz8uaYF1dlwUl4YxKuaV28VSNLYlkbRWchXQNR
YlvRUqlvlfjWe+51V6W/zV2S/0C0wcdhIFH/jxrEvjt4aslPqmeELVwSAGy3edE0GOJYUd7ReJXX
karp5nRbJw+4AKvhL0NmwCCwM1DWLbcbN7yj+ZfViC9lXVs3mb/8HrRJElSQ1Po3TxZ6yJkS3M9t
wm9C/B9zZ7YbOZJt2V9p1PNlXg5mpBHoenH6LHfX5FJIeiFCConzPPPre1GRqKpOdN/b9dZAIpAK
hSSXkzQ7ds7eawd30BTlgwnGYkjEBsIum/5Q5WdEZfcw6bW1sAJ+uYXeqRn+24AF5Ijj0d/nIP0I
WZT6ax8Md+NicovjqTxMmhM+5ZP7MAFhv0yVET11kUGXzYkBui+ftBY/nFxSlMeKUn1m4W6lFt8o
1ObnYkxKem+4+ucGeLPWgxstfQNFrUNsSpvW426Ih+S+KVmMG0FHd2KnI5ZaPvxmo8UDBIAgWPAq
6Q6JCDRunxZBVPW3UY1VXjPQGyy5G3Ou3/ze8CvVuyjbGVZh9NNaXspo6biije3vi4NfquBQzLX2
EiATae7g2gYN2eTdU0zTEZXbqN2MIY4VtL/NKRCwJKPk/L2eaEE+QqNzBI4VEIQaVcgq40HZfwPa
58mdD/QpODh0jBidpIrewRncO6xYpwrT4Epva3XQ9aTaDIMDHQXb+SYgtf1cpV/fFU7GvsbxFe6T
ObTONkmN5Ob3/l4kznRXqPK5F9Klf8tqFAqMgQg+qo0VGw8l6TsXZcbiIWb2OtslUSS6mChLA5Nm
TXew3ZppTWv5eBkmh97j5B+4KWuvI+rTizCYrBkeH3UUVbetXzAXX/jbzJLU/e+XgKhQQ+/Tl0Rc
B+WPCXHgIrYD69KU5VGLl0wVVK5HOxTPvuanO4Mk3iPaAJh4cIVKlPZ7t6njPVssjSdgRryXyxcR
tXJHcswSslDc2xpGtCzxEZaw/OMjRktVZx8CGkHbdMU1qPUzEkCbHpDNRxTwnoYz/poPnK20WGBz
K5tTbOfVLa43zgw8Dqwl0wsebzhsy+/k4Krqeo3DGnb3Ld0C41QW9now9fr0zY3pZPkn0uc3kswy
YwLBSWv10gEVMxN+xjeyorNXEk0Tio+GkQCP1eYb8pswEbJaS9z3QQm2IJMHZD6XOA1L7xsjY/Sx
uAv6ENUrSj+07l8ARXg6+J9Bhjtc02Aqann7/VIIRhXlrse3xrLqa5uww5hLOwn1WaNPr13I7DZr
WKUrXz66wxOkg92cxuHPIC16LxEG/cnIdreJzjwFfs3uG5Pa9VG27RLrrugI3XOW2AEDf2SFARsY
arzY5f88smCf6TGAFszNndE5fAOMv1d9GVIrV4FzMFAi4aWMQPFUMI/BBQJ4bCgnv89tZW+aHmIJ
hOPLSQ0xVbBp0qjYLcERmB+iLx2kX4H+fztmlLRo/Kw9LmSU7Qt4v/cHcYgHUnuBUiM/rNpx09sM
o/tv7oARp4chgaKI5izaNIJUU87tdMYWrzGkAQYa1fje6Iha8sT0CE0iCif3oZz8/l8NZwj9l3pt
FJV8thShMG4cyT0KB/ncq5C5q5m/5Y2TnHIQVqxGRI12uW2tjQWBKTEs3fhR9TEKvE/ftMmpRsei
LzHmZqGcx6lp3XVdf5HLiCXVTPmjNBkTgqj1aD0ODHF6tLQY/bYqE/GBYNOrhDh0W7P2VEtaDHJU
/mlP36UYdPd3ChXvDyU6YpAI03rsSGKpqRCRa1HpDD5Kou8jQakc/WBEF21ukZgOo/GQ+4JOalK9
l9WkMYaHyyHBaa5qtpzvtfJ71WT1LPPOZCR8A0at8DgIkv42QJlSBY2D71eVGuENot5g3ZaAsqUD
K2nQLBfWlbnXjeCrp228TaeM4ep3ss9wQoiS7V3kPLvJtU9R2UZXItCp6MuXVmTUP7UdXQGCOL/X
HcENsHxlu1g9ojlotqpwhcdj62xr1eTHUst5nGzrUYBDqVpysZyw/sCVeTJ0ZuURRu7bwVdfmM5M
GnH2Vw6p8K6x+x9zJLotFEZaA77wrwUxn2Tk7maELB7K6O62aLX9CEYPADiTUGZHOD3TCO51wIEs
C32k2h0ouaWA11riSL4XlUBX7BayXfPozpfAnBkkspINDnd3H067vKKommxMzzKk45vn9qFHIHMS
7vgWEHh348hZ3bBGJhBgmHmlrLGPJeuZn83DtTE5pKpUPLNsxb+itLsXWabQhgRHJmvTuqSrv59K
o74obttVUjM6G4vOWX/v9suQmzbbdPp+zVP7mKuxvDPqit60QV3wnXJiwb4/zK1++N7M5GKfroXO
Y0xqmUlMy5JB8v23UxW8khbTg3d0B94QR22ioH4ojMHkKiv3KNPhXqTmvlpirarSvG8GDROA3R8j
Ey+4mk8gS4iWX/A1kz/NgCKooFKOf3KBi0A4spgs9lDuIS4+GNBZjzww6KLmjhrdIndF6n19/89P
JKkv9ySq0Zaswjt/aSlMqf+FXExuMVx/0F61tvVQyJRcE5iUEqeu52RKHTlS/uyR2zAaZ+3SrISo
qtJH7bdUFWGujnYEdmEwnHsrjx/xw7XwZgK1mMVYTho7XOcdrADq/YkGcl97uZ4ewrEhU65L/XPn
Ii+qVFLetQEjWZNNo/XGkpRo3J8vaCtBTGPZ9qRF+DQChEOKNpB9KyAGGU3QdxxK5mpMf8mqOswx
1kj2x2AniQc4l3lPmcM0A0sCpPTSD5HLjeRvj9Neq4h4W1htt2Gd3f5GEkvhbrswIWQNEOxygE5q
WoNwflAyLVGr0HbCxa3AwRrUFVOVmAylqnqykymmCUdHRDPiI28MNIoOL+v3X01+9ySh03gyM8jn
cjghN270VvX5Ls3SHx0jzovWyLfEpi9Yxqz7ufGINnB4kj2AuKJbiKLfCwkt60vW0hXWC2lfk1g/
RyFc/zaXUMCzITv8R8m3j+hdGqvQrSrq/cyCtw6R+j90M8wd+j+S7V7cFhLruZYeDZIeaL4Gz2Mg
aUYQ+k4ZNGIujMjoQFFdfYH+iebogNplTwf6TXcXFWsNmL+ZIGBWahVa9B4Gko8qq3kmAJLhZIij
D8X4XdOKR8SUGyxTbAex+TiM7ntp2pu8APYzF6XmJYG8a8r2ZEL3oLHOqxDxPsXAGRQ9vDpHZivG
iR/Ihp4IDOQtX0KKVC4PlhPjlTcFItpkeAi7duXq7MOxXz9y0gNIxCgXy3LrFkwMsKSXaHDqqKUT
Mm00/NNokAc/wWoeEh4EvtRQjBsri7HSTFiByIxNYKA0R06pWTrRX4r3lGjPfV7/N3mr5l/zVk1d
WoZuMLEUhm0Yf81bzeuqdNsxrmg1F+uBHtRlWv5I1F3SUINXYiqZKPGHY5T8YTt/fvj9d0FLHKXu
ok2pEaefaakeraCCPKDlKTELlo4fSErr/vcfJSVnMXAW+dv/+M9/hGzf/Q74/Evy918+/O+DwP//
yvj++QtLCvKIto4+2n/N+DZ10ybShF+f/PHgs1hSxP9MB19yzP/+t/PP+iP8/D98yZ8539Yf6Gig
4xLobWMtscmrHT6blvRw8w9uIj4hbPTaum0S1JETrBf+/W+CLyLF22YiTd63wyznHznfwvyDkBOi
hpXpGOTNWurfyfkmgeQvaSCGNF1+OjHKumEalvhLliz9RlQ8EQrJzrXMbWinr4k7rAmZGJ8SkWzb
Ms0AFqcpEgz3PIviZegnpA1IXSs7/sn8AqCAgTdTEMGlEGlnzbnzsZKOmUmyPdM0KbRdHNZ3ORpI
OqpAvugaouFB8LeK5XQgNCEHTjlUK/aYT9KaHloNVcPI5CpWScfPFR+5ljEd6ujP6sGqXqjsxVRl
pwzmylhdB2rYEsN53POgawr2WYrQJqlMekvxfnZBV4T+0WoCd9snb2PF5jBbeY+AHywUCB4qY+21
YDaA/QdkQRrqB5wwr1EpHoPg3CTpnYZudT24EWLQ4teUhu1tgooncVHLkNT67uvuL+TL0KOcngVr
mn6WSbMnh2oFqOrcYtQTLt7pnvi+Va16OKG9fojk9DC6IQtMbVHBkZi2ngIgUq5mrGurm9axGbSH
VJt3Wet+IN2maVkRW0O6xqZqCFuQjGR0F6TXPLfZNs9SJqp+EGw0J7hpaWzq5lhvXNkexcgHSpfX
mZ4S2W/FWzZzWPGLBwOHviKoEIx1R9rWpJ3wbw/rxmlaz6nop7oqIiUC9a3gAMhYa9hbNMbxwLG+
95Wh1nFP9V2bd5NPQmSRVF7R9Pna6WL/UGRz7xl0yIxYgUTt2GglcF18nA1nhjzrvauRKjz+mdHt
VGI4F4KNTxps8t1UNK+YBtHNlfygWmjOoQ8JLnMS199Z2I2elEPN3mkkn8+nmrKuUMxyEcZANF48
NgrNyzFBiEM0iYOVp0XXFvuk/VUivfZB02/tCHIdrvx1MDdPhApzfiDUBg2d9QB0eSBfqWZLHMcH
O/jhBqhupJjTlY1IYMU0H06hy994ABx+aB9jP73MiqIEEgs5vIwFdP4ZtgJ9RWNOrXFqXzpI6t7o
COkJET4SZXHWx/rGkHHhWXBK0UxrKEpgLUBeIDmkRo7rivxUVtW9qtKbAzOWaMcrw3vY+unWMpCn
qmm5Z1sJNeYltodTr7I3Tdc+O9GNnos8lhNPcO7tgY45XadwxNDqQBR8rAzBATTmdB6iCqpddgBq
8VvEAd2qKxtnZ4fOSrcqKBtD+MHU+9OnCuRMrclr78zOrmqHdasKqCmFYb3EHfhME5fIWU943dWA
xSZX11hLwGvVIZ4rRfp2geWBPhNtx16P/JvQzcVTocyNYE18bX9ocIq3MpqmQ2D3ySN6+6/ZtAKA
RqxAUQpfNiAPmvnBCBo6W+YpoPuM2XoaAYes+lzQnqzKg690Cs6YSQkZoGzWZVO9t4hgE607w1Wo
rwNYmV0VpTd27fqo1dqNa4q96pR2yloGWfriWXYWJzmjXIspZOsckA80j6EcYUEtV7bWfxI+hHJX
TAxRg4TuNAMCqRFUQc0dOtXAlDtxj+DfbrO4PgRY63A8t0O3rlLjh/LFA+ch4AaKMXG3uMHMMsIl
Ik+p0zJyS1wsYMyubKSdDBmJgE2LZuNi5N4PcQ+hutM3cZ6/hcZChcEW19CD0rHn6BffKuCCNy5D
t/6+HhmfxPSYo1C8pYn4tO14yWRgUDvtldY/2RJtKign0OsWYVmdWyEEA+/ZRPMXVp3bzjJ+ZHQf
QkSyjYGvM2qtN2euniLpvrRQNHWLLg9Je7hI6dJ1TAt8B7FS/TI0GZ0AWy26vvQKCWlvjwczXsIN
6eqJWsFJSIJ73cZiSPnLstnVllhVXrPrr7MVPdnjgD8ONQBYlFWUIVuBWvWQSP9OOnJDFkjrLamq
hz6h31Mk4OI6i1y8ydi5TfjLpm71EndBNDOlwFeaHDUUHWSlQxDfiIY+tUtXfaU5dbH9r6u7f688
rgrxNJRiS5OUC2nhw40k51CUNissRABehXYMc/zbFse+lVaTLNJ/klrBxjnjijWHfZnQC0SLheki
pMK0ftIcf5vEI6p6FKpk0a+aEv1x3rm3Ru/WixoPSyeuYX+mca7HJ8secLaM7c04Mf0Yre4zg9uz
KpBPrZBmorR7NaryeQxJY5c9KQhGgharDx9K8RqmzIYHtgrbncoNWbBISFEpdF9aQXkdB9Utp7hT
XmGbm0aDCxzd6Wb7ohPAWgwksMTOHjXZcbaU5w55e0lmFHlVyHi4lphLOpRGab4vYzUfzKqSO3t0
HvpEK6/WTOAGK2c1X5JGgEkhGpInSeMxT7bBVOFXKfPnonLPhdLCTTH3a6fqnbd+vHZgzGXyhTa+
Xyc0mT1O6Udk4Nxhmrol13UF3gsKcEVsRzwmB0YVeE8KzvxaRwCMPvyA/LipJmstZnhdZH1tDDX/
MkC1MbQ+E3kDj2pEcezH12ywPpNIPLja3VwiuXefqrDJAV46cMhQ2rghKBjEuG1TS9C++Q0qj2L/
ao5J501RPW1dKz4hCMeSLHjggrKBLDjRmUWW5BkSqakUL/GyxJVJ1l9mUd/QHOxWYWbHK+bc2ZY7
YBfG9JoN3993wFvUjy5WcPKSiLSWeRM0wQ9/aogeJjqUOJo3FOGIcjvOViM4eoyNI+yb6cXJEFy6
qpTrZuArM/2nJB51MKYnhKzGGuD/lcb/xgazsR7q55BhP35hdxupmEyzhW8LuPPQzWjaC18/KRkQ
scscTxeoVJsRJXH42CQoVRjTPCWOwLLKjQp2Y5mfXULTaRGOGleb888qhXqPSbJqCC4T50QdZWIj
fGdosbWljzHOwIdpTXuEIL+GpQ1sltaDSfPKmyeoqipuMURLVqJlGaatcxwS2P+VIz4T0ZabTEfY
hlKLdWDBUllu2XsEcbM5d87WshmuRhYw14aKoGYnNBUJKPMg8DXa4BrtivGTaJ+iong3ov6xURSX
jQFIxSqPpYFYiTNmeYFCsykrbPw4T9eVz/jJ14vMy9Lq2ZZzfW+Rb80zAY7IHJ5BM2P89rvrkIRH
ITmE06DFgh4TZ46/ezxo+AG0+AME4atWkKJnEv1Ke+FRzu4G0+Nt7aYoT2wH5m5afxQlOhQJL3at
YbvIbZxic0Q9HbNpdqJ9n0ymeaV70+riM3PwT0wmMRMRuOxOTx/yGoBZrdove2ggIwCY0K3CPjAz
v4wEp3phIT1cgZzeV12K58jdtcTNxaH9ZWe1tfLVjzinw24SXUHGmHOrYBlaIDrXDebYFYvhyi2D
t9wVn62gvqDa24d8A0clb4VS0UEvW4G81GYsVolNlgAr0MnsIwt3Rkheddqq8TFFYgUdgxKTWYj0
3E+LR0lKmZdm096l7eBNRf6cTiFyrCk6dAr/u8L8P9uAeSW5lVtH3VgQ3va1zLlGznypCGgoGRu1
nIouXKtTonPKwV9xQ0rY0QhMzh9Zuyut5OxYFdG8I1PJV4efhf4U9WKdAS7qeJ2lDdgqSe5kRYMr
sGp8IujhZdEHB7+ifjGd16YuPojhtrxuqt+j6aur7GJrZ8GvUiE9zgcHwifbFF3MgoeISy3cyF41
B3DjDTsKNpjGBYKCVd+sUM5phOymNdFrPUaFsMJk3RZdw1LP7NhhF1gxsaD0jsPIywx5dZAkbXhR
L2wBdzaJDVuSNHBm+ixsaqAWbm7rpvmV1ljFgYyui6mwvML0byoNsyA9EM9EoNkPVLQ9pLgOHL1V
5K/MBKyDCEl3LO4yKzXXpFttfdyBbAsmxj16VVXJJhcsdYF7SgmiA2pU0pnIqBKtujpDHF6smpcw
rckw7PdBTxVew6tyys80Q8eGVDLeRnMh11pc3JE7yw2mlvVP3XVMUzjsNTvetJtYFMjfGwZ5Vogp
BpKMSR9v0mySpoeNQXq1PfkneDozNCGIR1HUH5isP2L2Z4g1wfJIuvFJOO5ZFu2709fnKU4e6Xut
oxCtoGXxtE2usiGpqQk1xyLZKTHXg3CwzTraqln/lY1IEhTJlKvBbV9QVkaIi1qmHpq2IphUrefU
aL0e7dix19rumMPY57QLUQ1OHoiZ7LVa3jviEYHy+D8CILn00OsNMAA8l53azbX+1XWOZ3OKI4IC
w1WL/8CsP1O/AC8UjLs+I/VrksGvXlLSmX6KbATzc+MORMUW8KzcGcJJUjnBGvOZT/IomolbPRc2
YVfIXhrGb6vCnF5GN8CmA6bN8UPw0lbSrxtVw8gB9LBymmyjl9ozQgwwMhV+fF1OXzLfay4OspYj
uxHue8L0QPQG8Y6lkpJiXijXo/yIXJbowpZcg7TEgoQEKg2YCROGTSyGG1drpgJr20jfbGzvm7I2
bowS10k1HVhqGdBqsJjT+K5jELHxXXc49wPyG7+/cGQP+LGSqVCLRtskYS/3b2Y98RZ5QBQyFrV7
np5/v9W1+yyWVlDzP/+TFhGL7VRHSNp+98v+8SH9seXTf3aQ/rcPNjlZPtN991lPD59Nl/Kl//yX
/6+f/LMndZ1KelL/126WoWjs/VfdrFMUdHX081/bWX9+zZ/tLP0P3TEgbwiD1N+lZfW7meX8IRRB
3S5ZULS1Sbr9Zy9L/GE7Nj1RXSiF22z5mqbo/mxzOY6tm7ou//zsv9PLMqRasoZ/dyMPv/7+N8eE
EkE7S0iTOZ2ydcWP+tcwKi0zkAoQxIVoKf2ySusefcqFU81LlrZ7pgYgBpNdaTq3WSp2YJswPSJH
QepwsomYz0aIfCa051VCXu8UobQTnXPxA59yvWywJKagIzF2cQa8i5zIxaOoAZjAz6Rb5E7h0qpJ
RzJH5wJ8OQf0nHy1Ktjjmt7IzLrXmLF6fUHQsF/Z2zKM3iMteodyZwGUCp6S5fyjosdZAJyzMn6e
mP1tPHHoHJ2fpizRQes9JVRxEz1DziBosHavg5+e20aefWzzQahdc9u9CpxJKx4FqniW9KHCYuPi
tUiZkc2SbU8FNA+YEG4DtLSNUz500rjJIPomgl+KUkMRdSqBU/RnoItfSmjXShP3U7skKhnM5Zqd
2aKMbvYIQkY2QPdqRw7JSgjETfg2Fi4LAxnPKkmT526W8BEnsLaDpDdHBTC2Cll+xz4/L/K7suJY
wge2wW+XJWSXQalkwTy5+Mo1bbiBBoqAKtCfECStwphvngAjQ6FL+i3tnGGh2yIrniWX0ip5874v
ycybBrZkR+T0c8m5Cukfk9zw13dDIpqBmy3fBYbmu9FJBHgY6KNmIOXKah/nniOI5jLo9nlNbti+
pLHP3CPY4owh7AtV3tCFBe7G+TI1nOaMeHrBVJZu7DjRV2HOcTbOTszeEYtrI5BBUMQdTQCv0eOY
X1L8QM1/i93pQbbxtScWwdO7Nt0Ijl/fvxhW4z3S0SvZy0gSs3lbg3egm0zKSmv+hFhF1IzDj9Is
LCYdo3kqCHxahEniJCl+ceDGkARepwuiYSMTkmI70krijmGNBew2KXnzAgxzO8bs0OXr4aKZhhfn
0NmWVx6XQN/HMPzKpbxYEH+GwsWmh/a9QL+6cm2oaFopr1XuApPCclGNMMc5Zr0HpG2tlFN9SabA
q1JXh9hBeYyX8RK2zUtZus+Wu1hWmpU9juZm4mizqovycfZnkHgyRlgRDmzgZQWDhne/yUa1HtET
Eju40vyTP1QffeReZfFqmuW4rjS2SH6lIlhuxXr8pFTY4hkpt07VviBoueOBKyEvjCEOhOWJazv2
KCqR3Rgi74ub12C0DqHmH2aTO+j79ieu0PO5ufFRbpuBTY/MqavvYtRCULTKR97l73t2WWOKpDk3
2XwOje4Y2MUO2AvJGGP+VYcSqp9zQRdmkVavgHCRX0Emht2gWSoKea91vKMzdQtP76HWiYKydfp0
Ex3ajN+G+91dMfmps8P3JRzm5VjD91j+KY2e79DRr2KBd6Ut0p+8ecmwZ3JqJ75SDfF75mcnqr+v
CsgPXmn2T6fpOUlHF9C79L0VV6GX+n233KgMQqi8Het+mJ1FcvXuZvNLEJLklGUnl5Qx5Cnd29TY
t41NlA5Ib093pyO0kfHVgkOaQvwkREOtI+c+KHJ3a0/2gdgiiDfheUjMEppaAisquKkL475+amAd
GCE1M4L9L9dvXqryR7e4ZTKgkshjeI/7yOEl5cu9QitguXacJBNSfXhzYN5AgSqfQvpFPeUO2Hkd
x+uNU8RfsagBdTV3pW0hk3Ay17NzzfP17sN0Rk6huEtWU4DFe3R5A0oBZJckytz1W3SA+lmA3wAs
lHwxsmg3fapGmtZFxRjwvZbiPgyT0usAoTB3Dc0VYo4RpCYUyhUYFyDB2XHQ1LWO7es005rMGduu
EVzf12rghUTaKWCXXofC6j0gBPkqQyuwrKGdGiiE2KD4/0RG7zlrjlDly/LeoHvglabuNR5uIFgt
T+o11LMvwPanxOc9GYpqXNWiP8nlLEhpRYPBxUzJ+TyIr7pUdIod7kPMjNZK0XZoNAw0ZoIK15bd
h9P6pOIR/RWwdciJLuRy1VUka07V6b6s+e1AWy4HHPUVm/pmsAZYndljMjT6WgdrTDGen0cih9c4
1l8n3mFt1D5VW74E5eKZ0eyL3tIUpk3jtYO4N1HRIDYFEF9EX4VNvZYT9x32dMDzgHYSYVJogJlT
hChOurHYlHl8Vzvhu2lAzfm+FwSbCqa1GDQgPiK8LevUsa9IR7f40JBCOOjhRzKkV0V0Cy2AfSNm
WTMWxmTiv6VUmMCIJ9Mbi/YWMzO56TYVQCDFA3YhwrK4eMuT1trO2rDyXVeFX63JNWTU8nPk14CA
eoncimdymk68gzUERRNCcMMxbkq4sgRtvyuuiw3QsMNE9n0Fvj/jgG/3ms7Y8zo7Kz7GBFraeDQ9
hjAb8pkB7zKbavk+prouD2MUm/fftysKhWti/kRUYANVLV+0wb4YIRlltvHKjAGw4LjB4fUx4WX+
fTkdM37//sljmZAKlu/9yNxFus8R3L6IljtjZGCHCHWRjn44j45veA0TenD7Gz+CIAXdNQRrbFNI
xFrJpfeJPjFPPa1AbGL7VIm7Ejm6Jg+zVa0R0GHU1U91KdC8588a9lzsC5sW0LcWFZ9ZQxqssXcM
zjbc+c2ITEgtnif3R1+IT9BRt8TOEPOAq9TpMXamDe91nC6/pnNYLA9o+2iG/CINt0nmTa9newJu
+dmQHEJ1EI7JlCDZ11nNOYWKS2Z02+yDD5Q05vDr4sSa/YWUYx84ba3CDhq3c0JHs7LzE2O8DdXi
qiJJPTLQ184cl1ETGFq3G9kiy15j/Eb4/EIn0/xNuDCAimPsuGsZmNvBKB8IS/WGwTqiHVtxWOM8
jfWL0nEcoeQi4SzB3riZ+f35SX/jP78OtvmIR4unRjfKTUN4St1g/VMHNdCHZYGq059yyj0ztM5h
3AHF5GVO6VpqxpF/WePcXth6fWKtg8XimVYb/3Vp2zuMAGzNgmhD5APwAsM1vFGJtVm8Dfi+m7ba
VEW3cS7qPCsbOYq26Ub+KYzcKco2nCTB7zBH8/lZoBTsYSMABwUZSlSEurirrvHU7CLVPlSg3pHn
7vs644kyT9iC9ghlN4QNPXK8eyAiYFWNBppH3tXKOfBtvco0j1WPErnRNsvbF/Asmf6ut6bHIH5k
0vdadVu3Tg9m7e+rudkVoYRajp4/46Lr1UZJmHmduJFlxdTCvOmVc0hHHbQBHkU6pIYNFHDihpit
s9GbJ/w+m5b8wjL+5Zo3PmgegpkjGR4MW9/2mvlh14aXm+a61XSCYS34JiSXmLiifTZFIS9TV2Ha
sc9pIRAyJQj5HiIAXc3sHmJdI1VJu52MeifpTPRE6fXRLqzkOYiDXTqD/8JpD94pG8QltMmvHMRR
Bsl9gJZeTi6qaXgI4PAdzhmBebZT52DN8T3s5/fGuTcDt1plibENlTgXEhGzA7Q0wgxpD8G8wkb5
EBushlzPgbnb86TKn3UOacCA0EXlmZBiFNbJuVLzT92UD5mf4FOvpw2203PhLzgMLP8YwT2zoH8c
94/JDEVzSonPi9P0uZW0+HUec1SNPdxxMdyS3/mFVAGQ6aoGe7IeFIlmKZgUI81wh7cBBpySWywA
AZAluL+HpWHKZkxlDT85QzPETG6tAr9ZpfPJQTE5MtZdSTxP8TKfHCoWyBov/7qXL5PgkfhQrka9
ocIdtQW8Ig41MuebTYtRu6CwmkZ1KwzjGfEx2zmxmfQsp8KzdQKYUjeDBK0fyDS75jUK5tBIDq2k
fTvat1FIBxWbAuwCwJpgfL5gMvsaxa+0coyu8EMcnEpx5Gc3eswso6F+jWwG3EN2SbvsB1s6MdxF
uRswMCUReYmu/IJgTme6q3T0AnEGG77Zt+WIh6Lrr3bBMCyCnbC2euPR6YbqNAIHwDtq3iY0thYF
9V1sUC205JPY5G4XmXCBCzNT9WEc3bESHvLEWNs9wT9yyGMcvvYLfbQTbPHuSNKC7dnTcElwq3lU
5fEdXbs7WW7mvnu1imZkkBxhEQhufQLXIbwxGMvc9CEktN6zfnCmYF7dBz+mmaHpEAO4CZe87HmH
oLR5LHUzOM6SuLQw5MztkEhkzJSuGjE0ot4bKM7Gpe3StT/iKNduQsp1oC83hQApaSuQMgyC2e0I
jUsLXCvWMcEAsjIFhB5bmj8cEtfr3CgPdq7OAQJ7r6sYhiZR/mELGzyLeVk0fIgEKegtvLIeHFNa
wTpvqPPSzoTDkqPxC+AmIbqF9mzPsKEK+5WBwYVwVEUxxgxMp9jTR/9SpIwaoLB5mSJQEV8IwjcL
U5i5y8uuo/9cHNqKEwEJFr3g4aTXXLkMppLI8Nd2UTEnkWCOZMdcDHkv2kt8/j5jhjZU0AXIUddQ
j1khVAU49r9kCTvP5HJ4GA/gefFcRFP3jnfk0FrzyHmGsM/JMjh6y9kDF/TV6IA+/R4qBUzAVyJQ
Khj/KRmSSUeeStfR8u3Fvs+G/UA8yFpFEbsKmx2xyZCFfNAOpgqaFcNdxsThB8rb8Ym+8dMYgAtv
3Wfk443nkFrVNTosjlqAaypesXgQGM8SkDhkUAv/TUz05bFC9JtEN99FWoWeFQxrA5Ul7jDEuHQQ
Sb2lONsnhuuf4WxcVMpkzNbHFyGZFi7eVYqefq0eTawrQOT9kS0BXEU8aVBmBbz2KoWhRnrSIdfE
ykItRD6Igz+DlOjCof0OUOWXhow7LHDzOaCayaxraVZTehVm9rHECjj6FRF4e4rTI6eJYa1rLa8U
N4erHnwLIppuuL+KbPop/OLDhilZAqR3arG0Thn80OAXhz62iNYwo5tZpRdJsgmHD6dcfs5dlB6K
MN9HGA89UlzU9pO4Dwd9Hve0KM/MCDxZ0K6Rj/jmtgNZ2ic7LrD9Im9KQts6NbRYd1Gv8IAwZjFq
dzOKJWBicg0AOdCItdjs1nWc5R59q+sYpA/VMqkqJJl6t5SovSfr+T3vagNuLMSzbKYnTpurxnQh
Xns/Y4hWMGAYYrXX/fjtG+ZuZb+gEoF+6dQ+zm8sh8yFwGMW0Hp6y4wAx/jKD7uNlc4aLYRtGdzH
NY0XRQAW5rS7yc3uEytt1oXd31YJp6CoTqptqxXbuoyZOiNe8zqz+mideWZ02N5iHTuY/LIrhBbt
ujbfe2vgmNYAsDP+F3lnthw3sm7nV/EDGB0YEkDi0jUPrOKgEinxBkGKFOY5gQTw9P6g7hPu7n36
OHaEb2xf7I6tbklVrAKQmetf61sO7LW8hoIiaQ7LuD2jBkJXOffPOQZ1E8/DioKzxz4AF2Y37VED
EIN1yzh4rLAEuOI1qMhisJ3Cwh2m1O6qksM9ehZHR6YnWZRsh4qtWzc/c+rxIUGAlnP5ekerSjZ2
ig2jJeIMEo6EffST5gJeSObfFxF5KdqMzAHOiDrMMNTwm61BdXxbIhVVFd979pdGB6hnsA9nK7tR
I/RUK1adsuX+qw1GSHPh+RSjfHCihPcJhAEE1Q+7ZESckVBEMmdewVRtaPSOKhAYhDFMqQL2l5dV
u6zING1EeM/Ypg1r2PHlBsQqJjIP+pRV1LQb19ecPc1Zi+6l8/XXTnTPtBKgHfJlEJUod77DgbAR
tXHUfad3g10i4wPck73+KqntPE49CD5mRTS71nrXlaD+sgpU2MDpas78r1k/PC7jFynHt2RgRFEm
AJEdtk0f0oFENKWM3+zRe+hHuetFhK965a07InFgSLPmLovJP8oMBhSz2nIGiWYIuiMNl2VLwELq
4xYiKeQKo42Dfe9eUwyBnQmzqKL6YmMx2zesukKX8omIjOYM6ECe5mcrchCiWFKnkjvfrPDp1uqB
EqwbGtutgI5cCYb6EdgS/g/GhyVHU3kzvMb4NaZpwc/IJQ9u4qw6NkxR7v8gS0HfWpq362n6Mmnz
a+P3GLKSfNNNrJNThobWihzbVn1XOBJXUUaHWepUj4F6oyMH+38Ex6egXMrBugN3G1qpYAdfEZTe
1DGTZAjAu8gFLAx57N6iUyLwmIiEkrNoRDkGGWSHs6++SHBIbfjZTNW9bPxHYZFNwiBQnQIKSnSZ
3Ee1eIomhA+WwGf2deRYYAjZhL6BCp6T3GFmRijAYoPmCXLhQQH1vOu3apD3cD3DkWdFKsTJb+WJ
LTwd5LKwDnl6jGDE68c2zygJF+6tbnD0ZJL7iFleIxH+opaQJqPkKWHG5Xv9Nzdj48T+YeO13o+w
MH/IuogJpZh645veq1U748HAR419yPsChH4bDMlHbxbfSb/jDO8WMsNk3jhvPjUcoHaMS87UIuSF
ZRy5zygVood8PTPo3HPFjts5RO8sB/04BpbGye282BkRpl//gNF+jatdXURPeTQRwBmZKSu+Kk0H
pE44khWlEzxMNj5pzBniIFD2IjadJ5E4PzxVGZtEqy+mxzsLB3FxCAheaW95sBtRbcAz+btRciDu
jIJLcsaBWFanNhvtfRTTlEKyO+oI0zihAbXIbG6OQ5LNCPDu6CoHhykQ1wuGYCCkKVEMKRAD9P9W
9SyJDWKUHicaZkvMFKUU+Oi53XwzWUjwezCrOBXgdWlNk0r6nJSQ4ly3c1eF815ZP2qJmdXoNxVF
jzauLQvdtPU7UpkVhtls0GA1J7tf/X9DUAGFG6yZFX82rKqLiAbh5b0YECTrsf1wk7dF0HeV+raI
SWHtntw0XLsN2TxJ79Wqa22oJ/lduhz/CvTVSSEIpRZsynxARPPja170Yv1LQYEwjoUyj7eZZz2W
+IkT6GG/zxp/n/X94ar/b4RfHqqkVB3zrH+ZbvmB6f8yfrNSOPJvVm3F7Jm4sGuuit6hvY0VL4mh
7dB/l4mcp4u9/vdnm4ft0/bvc82/TDn/afj5l9/0f4nXH2LIfzUb/R/vLd3M1Z9no7/+xB+TUfEb
epmPm96yPds2+fb+8Pk7v5mWZGRKMRDDTtfhe/sPn7/9G/+esaXpwbYnMkQ44D9moxZjU3pfpTBN
SfmF6f07s9HA//toFP2CN+AxoHVsBzM5r/Tn0Si5PhwAPk4bNnonNll6V1jZk4mQA8nISnFOFhw3
puHg1Z27aXoYvswhd56ZFdsicYxdhersUyONhbG3t9YQ436Kph+AdeNbSczPzcXXaLHbNGWkDobV
4las53zN38RhzxhZux1FkL9ix2PMYIx5KoPGpOOle44dzheKKfHijnpKSVyvIMetmlgcazqbVmFa
oeUpXJFV5B05Qi5sYbrna0auoWIuhjeh1xXds/GB0CkDKAQ+dEsTHlez6u/ZEG2iUpyrNIPXbrEj
xmsJjZGfpYXQvgDTkULDfjymM3IxU5kPQ7MtKyvl7lPZU0yhxLo2H0YlUliYBFbH0Hu3h4aq2pT+
Nz2yvRXIHlbMUdB+ihFONgxU7nyU0CMEEyxkRrSX8Uh5UT1v54zogSEJn0ZFcBqHly4PoHNgcxoj
CJguWFMmIJ9JxpElmZd/1Opi1qc58Y8uTevJC/3jWwMvNz8HT7c6by954N0GaAZhWOtVUI0XFg4o
A9p+sccId07H5xLoEWD3LPoVtGa1tWvCBs3bZHpPcc25EmHw03SoSvBvPq6vNBu/jnKo1jZR6xVo
vRKRUVxKjIF8j+arGmbcSCkrpQt1zOsEw5Bp3imrgdxbDI8RnR9o7+Oe9nASoCK/sEOW5N5+Job/
Jmx9AzBPQfWjtkpOD1N1gzxsGM4EsxvfRtIS2jVaZ10L+Tki7d+1GZuWLO7ZEF9g1tyzvX9UZvwx
Ce+1BUZn4UxbQ5Ot2Ol4+hF8D7uzSNfPoN8QfSEbn9TEbF+RK2AD/KSmCdg9GvKUJTfLpca+sig+
IBLiulOFQy44dHFAyGMsvhBdfClUfrEalBZKQnjc13elKPH0gg0mbsf8OKYPs5XWe1ROWKti8NdT
YlanLm5uojc+s9ISz0EaM8GJnvGD4fahGhEshLlzo/pQ1prAY93QiUgfHVf//NGVEQnhqn7W7YdC
wpyM/jpV3CeyY9AARPmqOG5iD0yw8Tfg9guFJuWqY4MuRYxSvs04piB3DdtUuQNNAcllYiq1qauu
2dMVtaEc4KAs+runQp08Nb9ApboRI1x7BVurmMyd058Iy62lKTi0DU/Lr4202S/o4SBr2X/OkN7J
ieYOXaKTeO7yLS2F2BSrO+WNKAl9tfdjJhqgcguMBdYlXEBFMX3e7GtG72yI6Z4U0hohzMQ3p059
QitGJk0aOuhr3FmOxKjRme8m2unXoWnU2VYIp135aqS3saL5zs9ctEJweceIw2aFsomEKG9ZXLJ8
66c2Sa+BaDe0H37x5S4DjbTqw6ZBX6mY1RaWZF/esZvSmN1GbypOy5+m8IooKvxVAnTOtpLZFcD0
mRz6lkPezc1gRVrzdAzT60xzg5O+dUD6RHLSBfw/7Z5osOTZymglRPoF3iSxjXK6Gwr3kGPWhKXw
7HpNtpvbeN6UOiPQ4Y1nSgiGrYjG+LlKNU+TCNMERid7U5Is+TawaWTSWt3UC64Ide4nGuV4rCA6
Z1fE3H0566fZAl9jkD5BPONFF1tjG1rf5lYT7zcjvXIh5zDSpYJaDL6/zYroG0iWI/ZJcRTiJU4d
Ejo9oasUU8IqinlywF6pVvZAOmjSPIDAZGds+Vtq693pPLnBcP7V2sr16UeT9a1y7bs69WE/4cTU
OCO3lV3hFESpXsk4JKdrTwfyNw1nNgMH8JznO6NwNim6z6o17HObTuban8jRRs0dVzNzomYPNfM6
1ePTMoRpNX72sEeFM8buiJvk0jNnjlKnP1Lg9NPnmN+y+V55NhxO3NizAQufxLDBdhlKb2EPLY0I
/S6y+FWn+LRimROsTc9VH1ABX9EIAG6XcuTtr8/UzUiEwPFSxfQTWSqlRsIthxeZdCejjO7L8KGt
jZNJWeAmLWHKlb8qBU0i2U7X95xy4m2fZdNSzcjySpqrcLwfsU1z0yC6Y9nVnFUGjzPxYsItqSC1
0tHfTktCLCUqFqLzHwdD3bf0ORBBovevnswjU3jgGskqEM3BIXhmJ5wHKocip4BQWks4LWsAHZpM
75Pe7u6l+BE5BrYbiaqQFekDgxqPJK4k8FYQfEuWBFxlpQE/u/HdbVs+Nx5q5pKXs3p4Eq0N2Iwk
ndHLU5nWV5LdmYOpWy6ZuyiIOGiQwsvh+1ZE8vLwS0lIr17Selhf8DZAnpgMDJ1tmV+4UH4gjGJv
T0pQsxmoOuJ/gZ9+Sr9b+og0zSjudBRLVpBFi5aR1GaIZ+TTekjqh3HJFtK/sQtSa0sjPKqHai5V
ZZ6LzH83aM+Kq0ziT0rforncUxnHhKwtvnEuuJiSKql+STfKOd3NxKe+ZjSUqTb9XtBQs2PyGK/S
xTVoYx8siRimwAbixVcYoA1pjIaWi82J+sINpBmHIrvpuXVNhgFmuG/o3Qs9iKdsumK+bozMIH+7
KL1jjo8lknpvsGpoYvyHan4mz0eukcYIdBI+6CkuL6Hcd5NudkPE79G1VjCji11hB9fYcTTHmupc
mLxP3OjrYuYnpkgeEmfs2C6P5flDzvqrPdG/Sp7ps8Oq1VFbyYgZxmMmbMVNSGu3ph9l5VA7lbue
Qdkmr13V5c+uIigwEtVf14qqPW7FdWxkJNq91972lyQTkLruEHrNlV8SFTTXsZP0O8gODOCAhjYA
AncZbW8b7Ba3ts2cXYNbSCpxbqTNtZWEp2gANTc2LyXSrgtm1sFqo43o3nDNnyWaDMzadDUdzdA8
JQ3WpsX+SpO3C/SuGrdGw2YQwjg2duZBe2WybqcpQihAATT1UzOn486IJWNg9nGQoGokxA1CrHXo
whqMrlMSIqelctnvmVnkME3ioqRg4piF8gml7N6K2KCq3E93YQLpHOV1myT8JtiSLdP2MryGk/FR
YRtoipxRdVrLfQXWbl4KwwPri2P+zBqU3LACDSkaRhpGovYS6zNR/A2xMpaCOoPQEqUUJjlfUawZ
eiCfz+mt9G337C7TcHZUrJPp5JPl1CZ3klNtRpsvnQPmV7ukc8kQD40ES1CK+No7BREQmClYFfV+
EmO00n1zqpvogbZj74iGvgPVY29zQz/EbuavJqmnTT44PZhRA3YnV0VVGT89L35Hx6BdPuKpWHj9
QeCKWfmGcxwID7HnewxcZtGBIQUhz+sUs+ksgnS+9BT+8XVlmtMDUyC56bL2Qdg0VswwunZqlP66
tlMmqgZFLoJFtPMZbJGEuB8VModlMVAnHARrFlP3nMmvLVgp9EIQxl3ePajV2CUXW/vM0RKyXwA7
T3rgBvTlyLM2AmAQRf23wGGOR5p1B1HeIl6Avmg5Rb/QYBDGxMuveyPr2o/Od2lShw+0nczmOlKJ
NYXF8xLysaWytx1o6DE/0Ex8iYzoboLcarFqmUCLCX4UJ5jc6AXhvC6tYdzbwz5J83snqbudkzsf
B44+U/HeBXjhnNZ7brPQeyAUNo6L2T7l67EClTAuyDp0cPYEsQiG3WzTF59igskUiWBmL+DJSuOE
ff+l9B02FYK9F4isfuUVXBwZVvlVF9uP7LsbYsOC0b3DqmGGC7+oHLYG/n27BwI+ZNi5zYUEmhl3
VRvCd+jYezCqRHxtMZtSNxbnnErK0txVVvPijRmrhNfsveHnEKWQaiQtaAS8X2CCYprS75RakMS1
FuCpZ96nEiJtPITxQ9GdPb+5WQWEuazi0T3NEFkbtYmh2Nl+tGU8e8kIZz/blqB0VG4MazgnkTnz
AMdUx5s8RtqAUUuUDE7felQu0ETx4joY5BPNgQRCIVba8rHtfHFTxmtuxMR/ggw62zCptSjilQVL
NaHAux9hutKHpR69Kh+oIEo+8ny4Gvmz31SPaRlZpJvzOxkaz3BbiahjmWAHWfs7wOuYjJKSFa6n
9jlsOByX5fMMdYjXA57PwLIbp2ORScpIQSbhFGi5ZDGjJ9kE19LRARs0ScQA3lLej+CX8+zQz0T3
+oqNAT4nbn8cJ2xayy21ruXG6bDMh2qgdU1LfPadOsqkanfALXhbZSc+XTMPt1MheLRN8aZ25F2B
/AiQp7kFdAzMPd+zSImh0lNJNVhyGGLWzCnH0szxKVvHSj7AS6vX9GyNmQTKo4d9mdP+SULeasvn
zj+blM1i6cxv/uTTLay8RxIcJBVsiI/g5zY5c7WBaud9luD+kkkacr+7xgro78zoindAWPbVm+7w
R/DwyiUnafwPbI4UPKv0oOm02i6tTmPPM42mq3bXJfVn2pFiKYeSGjRbvedjx3PIzxl3VTeW699h
G3847f8PkSr+X5K4bE/66E//jLN46KP8r/7/P/7IHyqX/I20FFqSb5le4Dguf9kfMpf4DUKEcOm/
tWzH9wO4Jv9L5rJt33URcDwXFSxAG/tD5nKC3/idJv/zf4lmpvPvyFyLiPVn/z+RACFhbfDWwJm6
5iKC/Xh7oj0FOdX674Ei9gOFKVjZEGnqqN5bffPZyuYenPIfkJN/VGNJNPz1tfhRWI8tM+CVpHAW
tfZPrxWHs++lac/5qou2fZl+n3V1JzFs0H8KGbQANG56ze1P38V/IgFbS4LhLz/hr1d1iQRavDzQ
hr++alQqFaioId3mVcBVHepGmNeFbnyF6/fD6fuTSzFC3mTHoB7v2vLgCPmiG+cbWkqwdiq3/10k
/sePwTL/03dEoM6yuBwsX/z1HdVTrYvE6yRDz/RK4+TOtIND61F4PaaxYoXq7nvqADgX2B8lfaP/
mw/kX/glfPRC4LbjivS4yP6ma1bA34fCbiXzVNhdRe4GjGJP81yAizaHndXNF9+1yDamTyWcPEpR
3Mtguj//67fxLxeDdIVp0x7s8LWg0P9Nmud4nvVFnweryce1o6r8ox8zGn3UOZjvYyym5lT98ez6
50/e9Za/9i9XA+2aNq8slhvP953lw/nTNZjZ2o7zmirmoZVPaeChgbRNsG8miZ2OdqJd2HZnPG6q
R2SBpKH9eKCJoYbIRW23FP2tcfGUlbb77ImOkFiOKxw3sXlg9g3pk+nUZHf6wIZ2cYjnoPngLA8b
EQfAhEBxShuFzZ3Ljl765JwuQ+oO6Ws0MNKTRmH5W0IPkLIdIsw4z3tOuYbDDJGW2p4Yx3liztlP
znzImwCcfFuCnrTlgfXo2XJj6mSMC248IoWzRThEA9KK9YLgkm23GeM36kkZrgauuEjtfFnCEhqn
+NaCtLobhp0jG7yfdOcMOChZWLA7uc2pIVtDd1Authxir1QtWXfaoolelEqvZizhmEqaM0PTCdcQ
FLxFKDZnMMP+WCWY/4K7wm2+0C9GMp1cBHmYF7vJQHXZoFNzMpuWBl1iUca79ipcCrHtEBh0eAJR
IPTqzrSVZdA+V1VLRHI2jSdrzOXaoW51ziiZrKz+PmuaNwKyw4pimeYaltV5StzXLoJvwi3WPniN
RUUJ3mg5JWdtp5SfTeyRMkvcR5OR7pP4YzDAAdshGRDdwg63wmjnZXkK/qtetaofrw1lUq1jlich
08fBhptIw+haob+eOis8tc3cbIOw/+G2y/YSj2WzSD0e7TBcRUhl/usY9Nmpto23oqp/mjDv1hPD
6A1NYrcBQ58jGJG2Je53RqgxWi5EHQfwM8YAviDs9PVbqj3BqYxOF6tP9zJNMLzK/IsvUrFjyEv2
EF6chz5KJTExLdXC56LatKuBpVUghoGhgeFSMO4KATWYUBbsxfzFcPSMvBZQSEJOFjsjPzyVSt3K
t9X8CGYnXceNAYhkchi0wsTlPC/ksaiBw5Plp3DUgfgW1zT3cZ3embRlrBR6zWo8tFYQXDFCzVKN
Ty39Irkm94n5G4tPQNqApgl+mIFDUJGoT5qz6zvBAY3HklP57oPfYj2r4/rsNjq77/ytk1rBxjHt
YeOF446fx6URnFNOMgbHoTR/kHQ+mx52str3aVeeJWEzL/5imAN0hghXuhdjnXNddZg8eiqhGMab
PP6OZ1qdLElEPu5ISqK0sKNkSGDNuKCtiB29UFkCsI3W4rptHkTakj8v8JeS6Nx3aQAeyZDEW1t7
gsOm2KDZcYrR6govJzwNkU3reKju8DRTdFTG2aFI6a5o7YcM8kZvVPk+sItbbCsWhsa4ixcDfcE2
HMhRd0rKpDpExDhW4EWJK6cucHyUhIMJ7pEYqH5K4qp4HJCStmZE865EL1Mm/BUi+RnmdLsHlbz3
c908uCEA2zB+byxb7dnNq13bhdm6zI3hwCMQN4VLUiUV9DoWtrudfPsYiM7F+PRdzNI4ulNGwXO2
d99pxU1oNuLJqLSpNvV472cMgyufrrWOM8IaUlK/Av/k7bIEK86oSYfEElir1Tz1vknnaIwbDwdD
vcXBzpk24aji4R4kcJw9TMSNOFOQvG8jdbHYBu9p/qJBCAtUZMwHuwrusEnKw1CPr2YFi8Xtd9ho
sh2R08vMJ3ieqq9Wyz3n0AW20kRDHMt/dVzatRWN4IMkzKFam1sjOggLa0iRYTCJYiId9uhgGF88
/tFQHh31S9Cvc6Jh5TeKs9+sauZ4CD+UzB7lI1ZukAZIzEuZ1+PWco4JVaHrAU/+Oh+87Oz106Wc
+BRdq8UPUrc85BACcqIuJ9wNzzPf35ZUWbAWHQvHnBjZQVL5VqCf/PoJXJfYROpx7KNQveURnj7O
fsvhIWYQIp3sW+W3MLui7+TKOLnbuP4rAdlnzKEfBlgxqECG2RBT+dRqsW+A0veGIy7A1MGPxt59
ZvrndioCLn3MTE0cXif8aIchHa/ZGEdnbQm9MiN3KwhbXMh83Edj0aP9umtn5jEfab6AkpXr6GCw
JTC3M31cN1XFfVJo9dL3zN6AZI4Hy2eb08+Fe4Yn1Mcddpp0utiNCvZO7T+qMvk5htE7sYjxnop6
Pxi45RIOk6MqJZ/BUKAs2Df+dX+aJO7admSFm5gG3dUWhrPR1Ig80YEzs6kwvhgslVthjiywOt4z
z3MlKkvoIyakCY0hXcHqP1XFNy/FdkdvIXdnsBe62prTQLUIGdo1lccXs/N+3yngbs12tjdcRtPj
1Re0xK+/Q4rvUYuVtiYYxLrgQKcYLbZXHldJmOLncjiwOjCyHhj5pK6JrFYDh81sSmIswYmPzYRP
cbNN+ntXdDW8G9P/FBnPFlFJErYl1weZl6eZPf3KGBJqUE06tHB9kVaUb7mXzDvDltRfMNlhmDHv
I9qekFu7u8TWcsX6qTk4HqeAizsoHFyBKc3HoUwPiE8igmwwpMHe65tzYdf6TAPn1uwzHD6Djemr
1dNhNqtHu26nuyH3nqT00j1niJPVzN5h7uhzszuV7Jzpwoxv481Iab1Rm+imRbBvezQjvl3vi0u3
HkkieciHOTz92myUCQ6S0mH6DBJjGzpmtxuwHRmeVtvM9k7RqL4UNr0c1JMReGr8G26vaef5b32R
h8egAQ6g3PBudCGNNCnUiJDpauJCgKtBM8c9b3DoEPzGbDj33rCh2LnepClZWO305X5sjW+dKD7Q
sinPqPtnukaZoTD0JoZrv6cOMaPUzZmmmqkCwTHsHeKwR8q3KTtXxWxv5VRM+8Zz71JIfLVbWRe3
Ty5pN/8gK+sC1sqDLfDUzSRdOFwDKvVAj8IyoiNa9wYQdaIrseLa9mMyq+Tp6mA4MXkxl66HQz0H
0X3U+59d49GDNu9D3MfEeeN9VFrQr8KfkONP7dTfk/D4bnZQSdzE/TQ7Za3w/PMUqmlIwH0dGwid
wQJZYHF9NFmj6wi3ak8Z39ot3c8wn5p7v/G3cmAWNii0bLvxYT4FoJX58/VIcRdJ3x48pMab6AKy
X1HkRFAZR+2kEDOZg0E/yI4Wz4EokBdb+ZCjRphVCtxUVKOIo5wzuJm+VUfH8lgwcd6lpX9Db5wd
C6Cc+s4l87VSWnOdWwc1dNeKIfF2SoZHn/lztCbyg3ULWs0cZW+COm58Cp9lPr9LrvaShofuBwrP
T5iF/Qq7/bihHrdcBifHCiRFiYE6Do60kAuQcuTNsmxL4e6rF1YnTA8791pChy2z7uwM7A7RAyud
IMrHREIMUNXweSod0Eht51ff6q66bN/MoLlDcGUkEFPAJGCHbdNBEwMEQ4Y8R+zYDYBnaT2um0E1
O+qjQ8YKCTPBYH7T9g0GgLjvSgaAltGe/LnU9wEFIStxMA0UdMskfAA5x6gVqYnW3Rk5uQpn3AWu
9dpB/fXo4hFpTglmztat9VBiA0KfLTkXzHcj2hV7HUBV9z7zQCAxMaZKY9iPNDXss7I4NE0IxNHl
HnE+l4XH13O2hrJPikocct678Mz3LrN3SWYuZxOMDmogxIIhQ/Dd1z6DL8/gxybI+8Si/FQ347Oo
iKfEdvfuL275iRHC/F06LgVwBR7FMQDD1oawg9hUPsR9aWzg+9vY+pjN10jV5HLyJ+ZX7D1zDCx5
v3EHqvfsdqeq5BPZUPDFNli5JaWYZHf0uXSbB3zmiOkK84M1Y/Ro+BBHmug1fV9eYWGfVWdzNPaS
YWDTUpDgek/E079DWaOWsPGe2KOuhwJwezq1l2Hh88XFiBwQVgwvAIasPKnfSg5pOFfFjLvD7+iz
EwA74UeTFwaSHwecVRg00ifGG8uVczZleG/TR0477VNWAbiibxL65XKDZEBBBjihCK0zCL3nuq6f
I9mHsAsTqAAOzKeGcoKRQZaFNMoiZj+M9MbUORSSqQsp+aD5PMJ7HmabQiwEmsh6HgyGCGSuuNsw
x3f9DGJIpZQSxdGrmhmJ2NZ4V1Cv1gMhlb6AzuQ/ZGXuHgQB+mnxDTSl8U1P0byRTg+AqqBgrnMP
9MWQsyu2cToNQHaxnowBznzN2WfCgJkY9DUT89yTrGMSVlVnrumPfHYOVm6yi4GXxaMeg6BDAmY0
JFRFOrk2nK3oRYIrE6ckoOIwZFnsm0PRFDdfjOkVZfwtozixioXLKKG/sgLe2MkvmeviYgOu0YnU
RxniBcpgfQ69ae8df9z12JWPEX+59L5nmn6doVOwy4MPXUTtOVJTC32L/2dDTW6pbpvZli/H1pED
/L3OS+ZsgU+JxVzueqd/J2pwjq30OQt3bCjeGu88zuVT5LqfVTCAVrDoPK11+wzKikd1o74rxnUD
KroMCHyYFWmGnuqsmb4ZGZtU94CrUoRkoMWrTF6TKOQny/awwx+S/msQxF/zGaZfu5ScDnSprof2
6LrZkbKre7WA5Cgil4z0BTULvgYJF/ZHist42JUDFof4NQoqe2UlpCqnbGCopzLCv31PPbl3V9QE
/yY5whuveVCm7ckKg/WQPqRyfB/kEe7izTALbmO8nBQSfNFF9lWvx0YvpCZ2T0bpQ2FjQSX3Yq1a
VIephThRUVWxhFNouyiDbafOtdl/0QyF6FDBZmsjg0vvbFoANn0O2FllfWgs/Ta7d8YsamNqdP2y
X2pGGAokkb+jO9xfgVu6cq9dxiY9VXbDx24lL12bMLGf5EKt4akoxviupKzAkAbJAkhx0E1pgIZG
QNw9IjSStOE5KudDANf/iUTTG1lFxmE8L/jt9Td8WxFNSD1HwYKuS2ZER4vPHZiXcRlRKUAg9O8U
n+FIwghnR/V3m35Rk84NKnpEzuti4yA62TOkwkhivhno8TjfDfVQzUBGrZYKHpWQM+mqaVo73cTi
BHsoWB53dNgNTObie0klWZg19UEx+Wbkd0lFv2G/OWw9Tz7EApO5g/dtPRv53RT3D6GMJ64fBeDJ
yZ4Qs+6yxrO+2gljljgyjzWdFIDmxB31HpCqRs3kUEHMS4P5gUnbbXScdOfZk9yD4adNd6Q2xalt
qj6+VGM3ED1u6R6E6JBpbW8ZhB9G1bAqhs5ahbXHhKmuHkxa0Hst1WcfpmuXSRSLfMGRf+QnW2bV
sSU+E9d5iZn3bvoZhFcRVadR3xMBvxg5upUq731NGqgb57eGcHrly8tUuK+QzD6ok9s3uT41LZG4
Crrm1PTvRUB+RcmE2Fjx5sXDNoiA56oQNUJvxgkLRaHLDYNjrgUecXRyoeH115weVrIq1s7PB/Ld
9y5DLN8aKCaz9pkWRN+YnsJoCgcfkGDYthDc6demoNVhOCNmcgCT8d0shmNhGPu8qM59OBwsbs3I
CD7cgdwAiEGiVTce+xyuyx+FaL1t64qTFfPUWw6w0AhPC35Q4PTvKMmiLF1eaoU90WbEzZ61vQid
3ppm6SECcDfQwshTLdlYpX4BQPlmJt8ydHXSS5psUo2tuf6Ii2j4aiXSviy/GgShIUmuR/bNEa/V
YXLiD6Mdgdbn05MXTw9R7mbbNKUpBcGBdSelWTs4lGNDhHuaX9MusY4AeY7oTdGlMcrxrhmKB5P7
kzFeevMd9ylupmJH292W8hH4OC0Gu94SEINR4GwMEzq0023jn3Qg5yc/ZedlJ0RxYlbleqAWyhE4
G6rwVbbtx6RySCkxW4Uhgk3nTW9KSGtTZjNuMfUt6hmbmxy54PPRoAFVl2e5uxSMrolBuxWrD1zQ
S1vFNCiHoGpS+qDZERIaYGKobHJjZfgRmupW5PtxGhA9DRejS//dnNAglxzXGPp6j8z37nflR5r3
a56nV+5df/nvZfuZdcVjwVUS29bzCHJ4444Ee2YnJ3Ux4qR1vbs54VEyusG2JPzctoImPnFSgbq0
YqsNRG+6iim4pShxhyJIKmU5SLBb4zhrwe6VJWpEzL1guOEpi/AWuVm/ucT4/tA3BrgrA77k5NqB
Sn2gyqm4mzDUzh7NCoN1b9RANpfh8ZgXydqq6YnpKFs/OcJBtCHYurbMxmDA2d3Pwck0G/vcEMJp
s2m8FglF70aPxy8TRr0rXN0eC9PLTlxQR3PROOKax0IL9ndOfgAaIUvafk/ZbcaJ769ORuCEp25b
uyo5YXp9R1gqVxOPP0qkNNKb5zwVZvfTtq0vrn3zchQ8jnFv1OhwsE2QnWRjBycq678CQzgZLvs1
TF2AUQA9tEazdnwSh6yG1VbO8X7oaWzKbY5ooR3dcWhbZRJ7ZJd7b1GXzrvcpkzbod8hDV9nhyOv
FY9HV5E3ziq2QSpyYfRoRtn/k73zWo4cybLtF6EMcId8DS0ZDGrmC4wSWmt8/SxnVd/pyrndY2N2
X67ZvJVIJhkMBOBnn73X1vpXKrcAe7hufDi2czpvzBBUY2UgIabC+uaIA6zEY207O96dGedQ4dQ3
oHp0BZ2b6pKOA8IkCoctrX0FJbEhRFoefG4QGwgeoAVitItBVC8xaZk9j+uD3pfTkXQZ2F6jyhdB
0mc4WMJPg5KidWozMpYBw3ub0lpVGuImZpG/ztNsESZCLNHo4BliktEpNjrVoFx+8ByeRs0tg44C
EeBTSTSxSiE25XbrcRAjGo53O1HHjX3I3W7ZuxYIXHMsuU/PG9DKnM4y3gtvwtfQt9nag40QGm9m
rmaJibfQ5WHtCf4NZCT5bq0B3t3XL0HEc9Mq0fbB6YhGb7bc9EDe7ExswMs2f8OCPsPr24cVCwCG
LPSfo0viZttOiMt1HtNdD2DA7HCzpH0RbUGpYI0nK23wm1tx74TvaI9wgggJxxM/e+0/Y+0DxT4h
i/pacollfxw5KO+8WJW4erWOsCuxOmGyyRL73TbMvZMV1yo3xBrY9XM+4wxkEOfJMIZgT+Hor8z+
mpDOLAyArSCmUHulp1y2GRyEwAUeQBOGzYd+nmFsAN0C/0Sl06LIzRssECdXclmEjv/gxe0DSMMv
o99HAf9tGtAam0zDkbCvS/leFWg1YE3xaXnNts2hsZcmUxm3XbZw5PpnYnK9f86jfJfQF4IJs3rT
azLL6m8X8LHWQuJLmWqEiT/hZwpihtkT3pZjMGG3BOJsZJd0RgOJGkAu3IHgII9MiYlETZS9dc6q
9Kmydsiet1VheEsjQGzS832eo3wKD0HqZ+/3v/6Bf1WH8WeBxb+2DyzeSENGH5Rk/HNM5s+v+stB
YP9BTEayEgXtSx+FydLyLweB9QcbZJOGU5uttOuwUf+HgcD4w+ArdJ1YjWV41j/1YWAgAJZPisbQ
XfQ5x/D+JwYCg6Xt7ztV27OxNdCw4UA0JKz8952qS0DP7HrPXHR4QZetic6ImY72hjYkwWypEOlg
vThNA8iugo9KhhBoRcwMjMqB2dpe69A2EtdHahU620cT2HOpcwyLXJsRIOq3Fm2lZVNES0qtm42m
oz4W2u1AJy05lGFch0THU7VEAOoqDASfdMJXNDb6kxYa50JyYEV/lYrye+9r8rnLe54BTX6JTJ5a
sNsoNBen1jIf3YoqQXZb9O4lOZadSjx72dDBSaAHhvMXwdNXXKT0IIczGczql+i0bo0OlmzS6LVB
WfKCuQUsjYfcKIZ05Xnxzqz44mIGdeUwx5DXRuQk/tKIFjc16JRq7t4bGVGY7ofDMYB6yVsO4qpr
ZrAOiA+1ENc+QywoBCiKzssOM8pA12+zKifdKeJzzu0xThCcK/Qnw26IOCC0tDa97J7/mFhNSRSz
pa212gQ4/VZ+R1Oj5oHszsWTMaGwj01qICd313lyBlq0OYXSc7r1u+aG9kSTkvqOfHkNmg9WzgaN
AXheS768Cfc/uqKNLr+u9BoNwjoZheZv9ZJV1+AZ16aJyRnow7YTujwWOd3JnX1HnBxDp87WRUVQ
ZT2d25h63Po1ZGZfVO4Vg1S6HOtmG+vy4BSxc0/K49xllJcbI4C+Xlf2K41/ou7yoajaWymalH0u
BJOii3ZFDazCi31M5sVMQMF7xE8sl/rgMx7OOZRlQE4S4d3opbsCJ7hgOGggS3nmiucy0Qs27zc+
5J5x1C4SjseTpJttGYzdstCAgHdEdBa2bRB5Ci1jqTWms2iNFFicp/tok6xtO3oRKXvjeTnAYvI5
7A3luEnaLRtsfnYYatM6TJtzYJuHhoMiggdAWm+tqxMkj0A6GjhTeup0iUr/OanzZsTB05czbaXZ
VeNAaquDaXsbWQpbgqrEsdXk+DqpcyzMg7WhTrYjR9xBnXWJrNF2jALcPhT+J9yBdFnkOFV/8s2C
43LCsblR5+eubs64/zhRZzs9wPysTtoTR+5CBHs9z2lf9fDeu83wUnA879Q5PePAPnBwDyJO8BH4
eUAc3Sf75F8mh/xKnfYRIalHHYtyzTEfBEih39XOYVQzgiv52FiMDb5jbfQs95dSTRSS0YJxGec5
w0Yj0wdDTR81Y4g9jSPFmm1wpnF634vK2AuGlkJNL2RmdpWaZ3IGm4QBJ1STjsPI06pvyepfAaA/
5zja6fiC9piTFwPjUsrYxNQszpGapNS/JeUpUxMWx4EZy8Azheu/LKd9nkk2EeDBxm+FYC067ggi
fYgY23xOzzzK+QwlgX9u1WxnMcQFof+UZdXBwLa/s4by0DAXdCO3QKLOH4xyS7N86NTcaDNADrnz
KRgoxdTtMgZMH598YnJ4ZPCUDKC1ULikAagmjGM1oUJJgrTeZTuH4RWixdNkzluboZZivIUWXVxG
3ZCRN1Ozb8SWzGQYLhiKoX9x6mJMJj6SAuVjScQA7TJIQ79dd9kbdZE6KwKoMbao3/Of2dsHq6p3
h2aKmJ+AxjCk5wzrJUO76w9vrpriLZdSUm58JuP9NFx8XjJF6nxzNf/bjfEcIQgMTnTJlELgKK2A
O567zEi4Z17TfnFi2k2dn9+C9//hIKM2DCUBIyj2dUUXSkk75sSfLpVGMd6ZSrGIlHbB9p+/UekZ
eHvjDQdIMAdoHQLRo1bqR6R0kBFBpFLKCEbaPZCkDF8NqgnER3gFyV2n9BRNKSszEouO1IJDfCSU
jvoSOfatofSYBGGmdc6d0mk0pdh4SDcuEo6utBxfqToh8o6pdJ5WKT6A+ifmJlSgUulBqVKGghmN
aDDHt0wDOVMhHwXg+VyXPQ7JtRjmISibMXvNtZH1UNc+VX39Pik1ChjqWSh9qkaogmUCfF5pV7pS
sQrkLFfpWq5SuGKkLsxK9V2I+DUpFcxXehidzyhjSGTAlbi7eahmGfKZr3S0EEEtYdpdNn7urYog
fQ46kd9NyG/QQc4COS5Tupxqs+9TInYxi8dkzlCalYrnKj1vpF4dec9VOp8rjJU+Hhul/2WgEVdB
45+hbd637bFWSmGiNMMCZhAGtIL8FwWzP7qi2624ktJ9ZQwo3kp9NEH0hI8GkqSltElCE09d3DzE
+p4p8H2Ib0sCuPA+Dh2D4awUTvL/5kq1xnSIn4Dh6TdQeqhQyig992wdDBYgvCSp1FO7b/cUzjer
IfnlIa+WyKxlGSyyarikDfjReD8oNVbWrD3ZaSGpCLi/4WPn2reEJLchQm6DoJv7Dt/NxFrOzTnD
qY7wSwmjhegXowXjk6ibbknDwxrg1GuqVOM2K5+ItaEjK0W5CORXOqZ30XhsfTiM/gYf/xOwhWOP
HN0jSyO/16z6UapxD5LWo98nTfl0ZMQupdiPSt0Olc7980+T9zl3BbYXpYV7Nti7etkrjdxELI+T
VqDeM4ZgJyZ/Ng974RKwS4bsbNaS+Gf00MODMnNdqfCgIW0Tu0fp4li3QiS3rt6PCamQyLkXuULO
4MjvfeOu0Lqlgzf/2LfJV0bylIRafNcmDkz7tv2Wfe/emI37MtYm228+s8vAqFXUBOOdk5H1M+sI
6hzO+LBNgi3T6aIe+p1kyRMl1auew0eh3YvYlvldmoNaw6UvzYzBhLMVEUfsdEmAaAgz6GQAAuGR
g3oq6OWQ2atuyMOkc7jsR9lv6abemoV4RzuJVmnavOMPPef6SAeApw/YKaxftWQ9LzuqSPwy4Llc
UMpIipdX35yjWF8EjbYJMHTBXmShTCmtYP7eVC5Anvxhnts3rTFgt2PgXpRUzRFH0Dj4yGfHjGIE
fvskUSA4bdLomjkjrnvv3Luy2uK72xT0ds7yua+a0+hw0ymD/JXbLZBTTV/VREJmD1JOH62JGmO1
0vNPx37uwXPi9Mwu/XxpCopKyEUgBTOoTwVPCw1ta1Wnerdl4iCzyQ1Oq0C4OuFhrhCvWIIfm7bE
rGNt6pZmmDnO0NqNYTGKOIL4aFwmWE45eI6ZQl+i87/wl/yqu/q+q6aYqG9YLUmOodVR8d3gTH2M
wxe3tEc8g9O9INKN9wselglHcwp26YBEp9EuYnrB2+zCpUkn2jkcbtVj0xhbH3scd6DntIs51mUf
Wg1ExCxmHQJncKkGoiH56D5b08WnwJm0ilpYUW/p0Rml81y2uNW3+SnvCSyqTzWVmd9zM/r0xfUT
TSDyedKpbsrzDy0bINhyW1WAEZtk5q4YrdOQVzh/mpo7n35hDYkxoQZHlATZty6bEeewcQxHNohW
lz9xZr3worA40uXATO+Im5JPAFuUEiPobBImz4ddrPiXMNbJWkqf/w7+b906yZ2Gd2FR5sW+xMVl
Wf0NcvrKyor51stJdYyDeKsD/VuFz0lya6uqG0++6bAilyS8SW5YnKIWGZvahe3FL1HWPABuBL0t
QB0Otly1dnHIdUop6gCUSrmZqyDcxSmvKazjk4ViwJvaQ38zOKNZA5UIchQfBYEWDvU8OjTSZwnw
L/BTkA51/xCL/GOc3Evs6xULUGJ6UaVWRU6ar6rJ2RdT8jGMHDojg94+055ntHleaObe5gZGsWiy
HkhMfWWxICdma+HCksDYBPEWMIik3f3oOgrrgsT/y2Jd2+OwXIIIKbl+1O6YjbOgywyo8r4KCABT
J8TFTuE0kbeSw2f5VPhnYVHXI+biBLiJJbhuuXgU3H7f9unSMs0vE8wg/epgadA35QrvSbXBW8Mi
NRzffJxy+AoVZ5kOD7Ms951hv7QWl4krqqfKtDedZz74lfEMviy61xy1kdeTSzmHHHbCcyHii2xz
fv+kxab4GD4WIsSgZ0IKDM5DqZ3sEEkriy9ZE5zTer5vKgf1rSaKmlVPpU38cvjEaBhAJq1hxoZn
Vkf7YfAv8BJWPGApwuED2mOGgHK7cLP0yxOwruJmZ70ZE5/+wEleHdN88Sawpn11pRYw45BHvJoO
KqmxTEnYy0RfbdI8zVW10eJ6E/fld5unx0mmT277PnQza3o/+LK8UF9b4dqOALIPs3gVXL4YWlH/
KzOLT731EcmrWQ3p3QxheGEGL1o13Zg4dRbNEH8OLJBCoJRjD2PD7b+bMnPop+TkEnfepwHGjcD5
azPHR98tP0Z6IMn8ktnqDUwIhpvfDtI7TnP1SC+yTy0l1QVlysPqmnisefuM3bUzN8vc0DGiNqiU
jX3S0YU3Vo9VdZoS4pLcH00YbaxJXnQyi9RhVPs+6peD1AwSmAVFJtLPN9JGNp1gOOdegxnO2kdt
8GlwvBRh89WBQij0wd1UVa+tBkTEvmaUMpH5F0VaPcqZKTpGnDfZ7WRAA3odibvJP+Ak3XJ29Jew
jE92nyIRZN2uBU5HIDG8/K8K929rPMh/II79axVu+Za+vf9W4/Hn1/ylwTl/CN1C5HKlAZTGscgz
/B8Njq4Ok2iPgGFDmuc/NTj9D8MUpBsMmDSuLQVf848Qj0PHLWYZV9cNijf4//8TDc6zf4+UCCg5
LgO0aUnXJDf0W6YjnW3ZCpsdgENIfR7M+jQHeFE0Gr2Xej1hVA1d2mKaOrmRo8FKYeIRXJRQDKOK
YUzz9Leqc7SFnPOvxCKDmzlg6TqD51gcFgEyen/D/FUfhHvTW6Z/5OMXKzvC3LTJRn4YhtE9Z3my
4jiVofuP5V2m0fIwruRcigeCnbcSPMXWS3jcT1A4vd6jsTC3Ae75tELgHlqn5EOxtKWwJKNo5/Xz
eJg6nVXa7J/mscC8iHi19efoKL3LSF/YqZzJ95kz1K5KVCCTg7KjaiiTm8Yu/XWHr3/hDHn2ZPlT
tUQkCW8S1EgIt9yzgKo9t1VJ/sD0X8uaB9Aop3EHuibaNB1NCbiJTAL5pygs9y41Pid09vJ2DnuD
R3uYbeLWmPaW5n0bhl+cI386iN4NV5HdzfvCV5QYR8sOGZzfMAfTwH6wPFlBRg0WC7wVLqF5UzLP
rJMYtM44edkeTwSn5zQ8Wggt55FK31xDKSw8018SQVSFSule1nO6EbOCxftxdxyq49hVwU7K+bsS
ebA1HILxRRIcjKGV61Hk1JLWwjnNVnHf5n1P2SMZldwt7C0uFfQwnuWD/olVuKeve/iOM2AysVZh
pXB9zKqujadw7vd2XEJvrSlTZHxOaP5auoxV4C5wyghPPE0+m3+90b/wL1Xb+YUjn7bTGo5SIOtO
qche3ZLm2RLk4YMdP8shy56KzsjvKHrcttxsbbziV60R2r3IvOvcavjqwjxY11qCB7WsNNSL77of
jJtx8BAzcTOtnLa3z5wV7LObRbvQr4Odl+Rb4bJ0c9vMuZoOt13b0DzS0ugeVe8+dqJ/5iGDnxKu
aeMQU00NwNftfQBUFohit48DTD8ti8BkMDaDYx0S02T3U+NoiF3MAO2Q73XN5D8z8iWOqLY8Gl79
/i2VFt27bSd3ZJeYAOSDM9BQRz8b19SEOXnqMT1o1mXqqGEOup5lak86W2a3ge3/ihJTaXXxXaNT
q5iRfgEyaa4y1t6qk3QZEq6lUPY+tloOTqCpNkGTcpwSPUMx3a+0n/PI0j/SEM2j60EMOI2viJb8
lJS9L+eWaa9i371IXToVXbnOCsfYRAPf1gUKsO1BryzprtxMeqFv+CFGasss+kF1wCFNao6bnyIa
L7XGpd1IecjC4ZqHFXXrE577bCCAXLJQZ3vpOtrR0vuUVR5mvlpIY6NBlBxCm9yDh3G4AAwrfeu1
yzhflaJ3bro8fRasEAkaWQCEwnRTTPLUhTA6M6P4rMaJCEbnHzAIkOQNJ2cxpgailAYNmSwZvrh6
h5kpgOcP7XSMOpALVJOsAgzqA6cgYvnZLiM7vSJHcR1Z7+4mbVcMYH9KDdqgi0cDy4pPCiHuwKLK
LNz7M22iFRJGGToWQG1zp4UbdtvDbeuJ9DQU2F7HwntNaHI7D0a/icCu3+dFcJzaS9D3/p3q9y3E
nKz1qXnMYmWBs2bWCaAfK9iwXYMWahf6tHZgrpbumG9sRc77eY8dm+a9bKZIgua7aVP30PJiEGFA
WYJTQWQb8pIEycpMfZMT/16Vc5JuwpIB0J3UvhbOtaVzJppN+i46vrcdA3jMKIlZR+P7LCFp1SLc
sM0PdoHDmOqzL29p3YAdQiIiGPP3wiTG4MN/px/RQgWue2AB9bxzypBSQs2+4D5hoWCuIjaHpyIt
j3Tt+fth9mxOMkoZl029LXt/S2uchx0kOLQy39N+Wb8UWNMiYQF6rDXrvorKJ4eLKh1p2WvMFhNP
Xe46LD/gsddGbq9DwZomT/Z96+/hMr9mhnkwSziXI46IiX6qKX1xvKs6w2PZOA79hWH96OgVz6/6
XPRy2w3ToSFQVq0oX9zOCJRdOJx6v14PDm5Fq99Mo84Bu8Yrm09bDE7XuPOf8g76VRmZvwL8tmUG
Tzu7eIr6GRb7KJ0f2kqiBH45dpoCbe82VsYnBIs91vKg0OnOgGIObGWX+TiffTYcynbMviNi70Fw
BnyyWoVEtXk3sB/q1ZIkZFsCxjTaQ+y8GmqRYlnSx6Mnsd9gHQ6rjAwtduyR/UvGHiZXCxlbrWaS
mVLxthJk/hCdOhgNuPe3kVro6Gq1I+fm6pmBsbRkWaxjjKY+a6AMfWRlyqlaWVTBjGVzjNXSSLI9
0tgWL3yxKOmHQ41jwRSxaZoTNGU/PHcljLY6zzHEL/0mPfCBYkWlllUVWytLra8MGsYXpaRyIYAt
ZZpmf0win/CbVr8X0oBtlLMIy+kXVauxKbDtTVSA9jJxZpczRjMaN1c8mVPFmWx3NVu2JHpFRko2
OJPwo7CH89jHEbcnSO++OmpRpwjcvlrdZezwICXPq1Gt9Ty14GNkftSaU6IWf3BRqFRhF9irpaCY
jWecFfcdIzuTOQpzXM7nNJqeMrVSlD/LRbaMCdtGaAsUY7J+HHq7X86Fdzv7wylRK8pKLStttpbs
ofptqhaZllppFsaMeG1CkJCy2eoxsC/E/1QtQtMACh60Gc5HLEmhxXdwdOUL7cbBOra9GfshS9VO
rVfZ+sWA/mM6WrhuSOHsHDUwGEwOqRohfDVLMFM4ariwmDJM4ywDoF/lxLvIFGKpcWRQgwlmp0Wt
RpVgkO7Gz9qVb3VfgF4eqjj+lEw3esqcP6iBh9bDWA1AoxqFgogmT17c0mdKSiggXya4QMKJnkg1
SM1MVLYarehXQLD6GbeYuwrmr6bvlbgRozCmzqd/aaX+4pUOJatqdJvVDMcsJ9RMp4a7esAR3RLh
450tP1omQH14FWogxKH7magRkW2Qs3Sj9ntierRDs1sT/Ujs4NMMocTGw3BTzM/Tz9jJHfJuqq91
9WFXXnSqpZaQ7mNU7ZlZJw1Nkb0cfZgzJZj+54BXZ5HQXdN36RkEBPTeFul+itJGBeTglff4mQP1
nOVuT+Vpw5HA6LqSzBbqQzqsquAmUA95NoKfdgMHZQxR9Iy5eepGqzhMVN5M2nDOebcLh6b3oqSQ
E6Oyi8QUZJhP28pe1TZNLZZdn0kZyB2wr5M1+V+D3j0lE2gdUyN4qqX6baqbPdDqZNsSHx/dMYbK
LzAixmS7BwuDpZT32Yx9kcZ5exFKVNbW3pMTINtjtyMiQAIUOOP+X+acjmTPw8uOUkQK7vhl47Yr
Pv0Zn1IB94XYD3sIHiWpzVPQVifSmVhxNNHSlNjV3Vx5L/THjs+uezUHFmDlPOrwSgpsh/688EYw
Ock4yK0+a8FVqjTdnFpkc/sHdmqLMDXTXaWxw8k6u6BcoyFabUt7Q3FivMh7K6CoK106nLAfJQE1
AtJyQ/XBsK+pJ2lJrla2hut6TjZ5Suuz2Tlb2RC4EY7bnGgHu/en7CaorXI3lv7GqzLvMnfdvPj5
HecRTqic5uSdmBuedrchQxSYaueAtwJEoocbyEl5J9vG/ha2czflhn8MZziKwniYfJ6eRTo/udAD
6Jur1pFfESTGCgSjAD5M55+KDc84cYh0AmK1qDvg2n1yShsIQSQIkbjHam0HaIsVrI+a9rkXPE/B
JiMceZjI7WkELvzCNDintwQueh7BjT70a9aMkLG09Jpy0gXEloNQ1sUOb1O6723rOE/8bC7JSeFr
BfyV7pG6Rn0Ttc6bRIheVOUgd13VBDso5TwOsT5WYJ0avXdOLS0L1kRqTDr9sHQDk5VUKtyVw7p4
JcxILIRd2VsL3PxaauMjCThypfr0QBGmeTbT+uoi7M0jh+NGDXNaPX9YVkqJW+Cc9Mo7tm4Fmr6I
3wybOcgPaBfmozVJfvnsF47uYN3TnsHLqtNoU9d4yrQxOddYlXAC97Dd1MmmxZcVjPrF7w4p5Ye3
ht8vCAh4m2As8KahOoFe8c4QUrdpiQ+1Jy7N49j/7r2MiI4xvE41u2GHbqVl6PVYPpz4SMtzsLOq
pFxBKt2mwfwxVxAcbWCqIx09C9Ixn9JzQ+Xc2hfQdqCDN4dEQv1yInEkWFxs6U/5MHzuxRmuwTni
tzAypJ7dNL/lrGyAbey/LTP91dCuw2diNfRozJPu3+Z+do/EsLbsBEiOsyt60p80GTeTN28tu8J1
A8h1Yerek5ba9b7J5XTIO3nmY8LQ4nNTGngcLuWEEzUb032HWQK0abHEqxxjPY6izc9o83MTg5VF
bZgZH5rBPoZTGW2tcfrk7LIzkjBbOwkNQdI2WlYQOrNy9pYLm9lKMEO3Qv+yzJCeOQtNMYAgDs1U
XgqjNs5hOO1iDZCWN0xfhFmfoi4iyxTzDKyYESI7JNoT7rjukxX9DsBsB7rFIp3kah4RMTNGAitz
Wl60geOu72KPzCzjTzrG/1t72v8vcGZH/280r6x8y/+OrrF+vuYvzcv6w6W6lo+mQ2wBPgygkr80
L/mHA5bG1nWTBbOnuzjS/tN4BrXGgWnD1Q7jBdzKPzQv7w88Z/x5k79SGC7/6x+1vX9xXGj8/Zcs
D6koKX8jeXCvNywHf5YOVQdJ7u+us0kP64n+Bi4cWOTeSGFejzRu9/Y2mjKkXZcdB1thBb4MDFB9
Zk+WvI6/eaaxoDZ82Hrli6H+WB8fiL5vE4OzTs+mvRbmVdVwTSb/kiPI5079MsbBJtaiU6uVfDk5
Pg4Bl7zK3nEfP5BH2g9B+v5PCuRfL/lv9PL/wkjhJaLsGQh7FhRC8zdjHUttygrzjKPMFEJP5SPh
VO3LT5ejMCnd7bJhncCzXxjqx079dDMX/lEV0NaqC5IDA6K6H61ZZl17VcVXKGIDqabESM9zGe3Z
PZzmmZ+/JLDjJcWJXvoXOrVPNNP/Ss4Nv4ixHnZI5bk0rhOtV4hJ6anpvAeX8uxxPkri7ss00L6K
DMB74bdQyez6BddsNkfvpqe4PvxsQZgdApzlnRG+twVhB6hegB4YZ7p96eGB/bNYE+SCRwEnWTYe
3761ybvpiWAIFe89tXRNTXnvQHAaDMiyjrNTX2MY1+Jj7lJSq2ozYY5wkqGGcWRLWE/xFUUIyhDp
j9y8/vs3x/6vXCEHiA6zgQW9HAX4tzenK0rTna0eXKpfsqNSF9No7YYWIbVYi/wQlMZeOhU2DMTG
iW4nLTganr0hEHprDQAhKLnw+dP9nxerC86PnVWAed24Yv7BpiCgQtJ+qjPozRYdTcVWjaF2bF3p
A9qEM9V7OvwacOORna5d45SP06bk7yuIvYWRuaOYDG6dqyECxJe4yk8R16nuyOvP/wg680LQy8nv
U6YU907TrI0orF1E8WbMV5eWpCpekvUzt/grD55PzsiF3das7C46SKGt//2v9P8CRnIsLnfHcQys
2ML4Dc4zD4IiZErRFqGnfRTwTrQqpPLM3nuEYUwhNmNGW1OdXwp/PP0339tSd7PfbiggiUxJB7ar
c+eyfruh6IU9VTSsE+k0KSIuG1406Eq+O0fekx9Taa3eDvK4uHMKLAcGH6Q41XdT3n2q4mrwg6Te
aus61/62q+hoo8AzR8HK5Wulmde242q1RovaC/4ujD3saeuVLRk1pF3vYit7b7nCfz7LXXs3585V
VFzPg5F8c454dBkvBYWSeZzTDJ18dxnM3CKm8JYbIbUhxTcbTBf1nG2rgWuV0N7CtDFw1376bhY3
VqLf/Ri6u4paX+XXB2l9rXgdC5FwpySs37Pg4mII0vge/wUdIc5DzSLTY6HZqc1mz4pTU7vOKOw2
Oiqkp7ag7jy/+UTRaHBWS0KSu6saWxokPC+6UljzhQC+dKxk2E9qx1qpbWtXVjQLTjktrDejeOKY
BDxc7Wf9kUqjKdeGbcjyVqol7oiOj3jDfXmgRVZtelsuV8+afqW6c0m05DoMIAFQorVVikMxN6G4
p2pzTOXnV2U5D4XaKQe5e1uwZDYpC1tUgT6tAoALi5JVdM1KGnkwh0SPuYgbDrd4tbmeWGEnrLI9
tdOGOkNsE3y+2nYjz5BdYjA2WYTbaiPu/OzG1ZY8FXpP0Xl6StQGXVe7dJCPm6zW2AwWt0wzh4H4
8+SVbN/VHn5quge7yl78lOyErXb1NGN/6rZ71tQWv2ad76q9fsKCv2HR75EWt4CoIQviAcA5t7Ix
BSjES4VJIOhxC3BB3oXKP8Ac1ywT5SlIlLsgUj6DQdgYuHAeVMqDUGBG0DSSjeHKw6LA/uRiY1mI
lHfBxMRgKDdDiq1hUP6GRjkdokRccMXUi5EDalE4AAsFrgjsEZHySQT5cHUxTtjgb22MFALO8kJX
3orSN79/EqvKddHlJxsTRqbcGFiWYElyI3X94CDGbG94F8dTAQ98HBqGDjNt9XWgimIao/jIMH14
mD8wMG8m5QZxueFnyh+iK6cIW543HoMRyb8WvGOwI7EhVxn2EonNpGn1e13X2E11L8Q13Ed9DFaY
ZiHPVGmFnYeQnTa192Kwf5XYWCzlZ6kxttiCy2++TMrvEghiaMoB0ygvTNCbtF4Xq065ZHTsMm54
YFNfLX6MgiaGmkY5a7R8xQJIU34bzIfNVqFJW6w4tX/RxuIyKIeOaz/Dcf8cgoQPtoKEllQBZYhr
GCbdmvLwCrPPpFw/A/YfXT6rS9YKA2ootQrJ0Dv7Q/+UzTM9xMpBNGAl0hzI0m1sPzdj+KtSbqMh
VUjrFgeSjhXJdErqsw5cpL7yKQ3KsRQq71KIiWlC/E9boznX3I1H5XPKgvjTVM6nRnmgfMxQhJUG
ks34ozKMUhmGqUo5pwLPJAHGc0t5qihnbzaYtA41dqsJ29WA/UpXPixcq6dYObOQ0+kAwqxVK9dW
jn3LyPgsVYXzXQKxMpTDK8bqZXIPbrB+xRoHhqoOtqUc4XTac4T1r8YpJhBxCB6htbL3YI3mUtDg
v8Sh7d5A6f8eBZ4yfU5hhE/dsk7zL63ok2OJQQ2l2rjr2gkSUKY2/PcTVrYJS9usvG0g6dX3we+W
k0V3VSidM+ADWNJqF5FXj1RwnTqNx7wZ6JSbBR9zFW83ybnDGOdrVfRdqBA8OsyODrzPiHR8gG62
9FRgPiY5b6sIfUyWnnTQVgdzDzcqI2bP0SdI530amDsq046eCuSPKppfk9HHn0E0n6UiY7S5q8jx
O/h6s646s6ABGzGeOhX4d1XyXyEAWgUDmGNHaQVIgQoUkNXyCRVZcoUBEQg3QiEFRtgClYIMGLV7
TKV+KxR+gDd0WFbz2h09ALIKURAA8V6lc/0UvrYOrJh4Ehz3UppMmBPOruTTpRtFt6RB4U7CQDBg
IRQKitD84BE8OAlJrK/phX5UXU5DQuLVzVQjGed2Vqp1iDTRz2+1gi9QP4hcroAMg0IzJDAaGDV5
z6A2JLl51yiMg5jSV5hFd4zHa9Stc5P727k90l0AF3YgWKhc1QoMIeb6jBmuWRR6gK0NTKQTBMNR
OHSTB+T31D0P5hq0iRyvD37TF0y/dL/VmyADS2EX8V2lPL6mZyOXOfg7IoWxCMR8C0nM3EwKcREp
2IWHtW6lv861vQAijT9eNO9FweOtgpNBLuAOiMTdJOmA9QAxgxOkv208hey6V5aCbUxoa+Ap5MaC
w5HB45DmLtBYW8GDgTMFsSOr7C9K124qO/iVTDkbLtAeuui2SemJpauwHw78j1yBQIIcJEgDG8SH
EdIoWAiABX4LLZReh4xYC1EkrM1fjTdt4I0dE4gjQQV6xFQQkgYaCbL1ijOvEVy8dNiW1WgSWaWz
dvaKPRM+MMMggErfyWafQtnQGu1LSzyxNSP9UbeydO1ZEWhFYvR7h5tXOjvhEQ40J/iQTdyE+Jbg
tuwG55jQL8W6gJ458lGH2NBPXDuPdgAVjQ3DoYqm/2DvPHqjV9Ir/FcMr80LsshiWMym2VnqVmrF
DaHITBZz+PV+qHthjwewDQNeGd4N5n5qSS121RvOec4VMXN0RI12ICLwreCfp8XQ7TyHR8v8UTZ3
g9cXxUbT1HVpgOYNk3UzgP3nGSaE1Cbg3Zbzj44cYLYMbV03kHl1HvZ1YHPha+Jg1GG+DgagHFaX
Pw2JJEeURa0yqDn66qkwezJqCV2FeUfqG8LXELt1IL2L7dQfDrHnDAuZcvP/cLBAPidBYKUrK8A5
nb7FGTVurX/Ok/5cgZ1zTaIHAfITTIMbpdFz/J+j/YLeT50Dl/wFaccHrRB38zy+NRqk+s5mUze8
4S5CNk2CONEY+8q0PsrJOTtxsp9T7ZPZD+8gAtaRlE4nSlGzF9GuM+fbsieYK+/6379mYyljU5HN
GoO532ZJZ/pyHo6Dcy1GMiJ7r5h8p+U1dQzH7K14f8wQQyIoSOIRmoLJ0SWM5+sh0dtbN+fSiiSr
aiVPYchZEUDG2cUomf1CgQzTLLHOW2TaZbTRc6kfmwqMc1pvaFVJHmvDI6uJE3i4mMhn1nB8Xgov
BmtTBVSHXe8yDztEyOiMwXivQBo+pkV7GeboqVbTwSrqOyWWT3c2fQ+2u2mH5Dtcsg97gSx8np7K
GDxYkBfPqcIKJAHv2BtDLKm64ZcDUiGEP9HKBCHtPF4K3lr8tdW6kDrb5JgWOFI/QMob1tG3LFju
58Zm5jbF17MqQz8ODOy9M5lKnvkkPLJ+bPPJnLX7tAFkNyxteirGDam/G6+2dlCedokkPwEtI61W
VT3YBasWnMg5BCJNtEfWUdvCmZFHUmRSGVExAfgL6wqHaEtVENvWW2ywlg6B4OsFOGliiu3Sgpkn
RmOXIP6IxmqtgAL4TNdzYmNSj6xePBdV4JeiKzYOmjyluo85QvMBm0e99T99QbLNkLOQ7Cilyqja
DVlyscf6w9LlvdWDQuisJXPjFf3aRo+4taq+e7AJlewCw6JfP/TeeGP13tEQ9dmxI31Xz8Ga6cuz
15VXokNd56YHu9U4+YOQsWkr36krDgsegwu0pArBZ8h/c1BCEp0YR7ArmNc7rV5tA+E9cLIf2R/u
zSJ/U1lwguG/cltz2JK8e5954jSY8tGrU8xStbx43oNRP6jBwGjSkEsBtIRR/XiWLRsHvjuFiqEB
iRpq70TI2U2ju/vC5vaGUwyrJxy23cCykifxKJ3ooZtwY7CvQyvqmT4u/n41KC783KnlCuznd91s
J7JwTaThU4IaBmyhywW/SnVwZY15VWnDezNajA7Ka2Fj3Y5ADCavlWtni6fslta827iLNrUaGsKk
BCSvkYE1fpDFMYUzmcaGKG+aOK3H5TvUp8loHpQDyHWYOgbO5vTuvYY2ZXGUoFJslPK2yJl3Q5Pf
AneA4Mcv44cQblbwlvBFdSVqZN0lRTOC6D7mtHz18rHQ8nUUubeDx/fKFdukJESH4fA9pgDYYEMm
e1k+1nQnTDvoGboI2qwuUYc5XLfIke4SYnrzCFyR1tx3JGSs+r4g7ttiXjFX5q5PrNvG2pNxinF5
GewwPldQiwDjFsPVMBnbSTB3GrRl+JTK2G/C/n7E4eXIctsx4toOHV+ajK8EHnQ7q0ivbV0s6s/a
OgMmgivRWgjererYl4a7/OJAlzrH2zg1t7oYBKi4AF8o7DmmFZexSX9MVb8UnAqxe1fUFaYcxkx5
qb90wGOJZ11DWEK4BczOm55GZZ+FMZyQsOX839OkvTvKPVRs8b0oQm88P5WW2OhjxOKWj6hp4nWt
HyIkJdDr3iLiIYjMmuO3BdYQQxBbxgaBox1tQdfe84qFJOUsI/ucmQPT9xt79wsJnl3U7tZHV0Sh
X+nZW2Y+e1FGLjJh5JOdflTNZcAQJ1ijLdMJIeuXKL7iv2wMQjV8AA/HulEvWD6JObrWA+MOM9rG
clhQVvFHaNI8t6cIIAOgLpAH8JHM35kRghtL845u712mEY+UxgixWDBR6c9EiIAvQUXQYpeFT9DV
cSqL6+Xti0N1WxfyPNbQB8tXUnJ/RqUehNH4JQoc2EpXcxktFRu6+irc1tnyP0DSmUc0+VTWHiWF
R4hyeOXV4VdNLimBxeeOS1bZe7Kpj5Wan9K0eXE1PuoZg6+m5FjGgls4ZzmySzTIGEaolvfeIQhR
THjDqWHtpcaOzW36RorqmR3wCUsJAgp+A35tS0nCZTdRz5psmRJHxOpUNL2Gc+A9BU5FRcQVnM38
/qa104SzBdK6m1rnUGnIcDhXRhaTAfr7dn4KgvaOraFG28xp89Wa2KeMuL1kOtWtVvI5jaJ9p4Tt
QzlIaDndsxYuPv+Zz73ZlO+qp72odjoypK2upx9hwiicjOxHbwAs0aXlCt3m2hiY3TaWhYOYcSSr
a3/5+wNDxS9d32ueezYipi9t6V1y8tSXZyWowsVwd2wXK2hmkkWFMPT+l2/gRhaUJ4yqdXpoBGTV
apk3WwFIVocwbNcWdyTsXIjIfiyz+GhM7nNrU+mRVd9gOrLBMUY5gojvAek/bbVit8mUeEaPiarb
vbQhzyWi7pVdy5qFNAMlHheV4yatMr4T4VMvOhfIQFQMnw9gm+wDV43wfnTB7zlHAdARFX2k7gdb
a7aAxbVZUaNwW3RxSA0xMs1epvvhIEG3ue09bWCgC8TivPryvbJ8bfN6rLQ1+nzjEdOZX3ofcZte
DRELhKWQ4v3cV1b/MpC4h5PGPiPwuKsT+5Isr+I69r1qTnJoXygmGOPNPD5xQn8rP0uDCWP9knvh
RUFv+B35RZl9nlregEZad5nNKxB2efeLBF92GKqBf9bZ2G+qzViIrSLlhqIr/nPU38e18IkYQOHT
pR84CAF2co9FsB5XxgBafGzQIRJyQWhz8oGch681O46H6AHpjbuenPAHzDDr7LFBQtm+mHy/VUFG
2OrPmaSdrnvNOSw/W1w1L8bEf6ZWOS/LBr3CpDdH2doSlwAD/ySXKbxr3S2PWFTA7AjuGIDeAq5j
dFplP4NevfymxuY1Gz5tifTBzcOkzDn8jjAd1YIItme6bF6+KvEBJvlbUygiyme0CTNtYSnvEkSA
K67XHQbI2K/odiL61mwKSBhg3rp8d8l+SKXZRkXJbTiw5c9IQ1rWGKNwDlkZ/7AshwXfs6Z01MkO
tEsaCrSB07FH2xq4yCcdUnGyPrAXv9uzntVsmj3jXlg8Tp42MPZjaFr245nkQrtw1ulkHWbYfhvE
09Oa3f99UcYY7FgweXm1EGMwTNI6wAjR9F1kRTk85V1Dy80Na4XPgwUiOZxL8kPoZUAIGPpjmNWX
rjYe7BkUXKQ7z9qc7VrTu/baWexjRZpUiHNwV1AN9gvOvrST/Vjq9ab2yIYnR3RQsHzc0vULmwI0
WNtFfYUrY93Ej0aKpBVB7E/eli/tWJQ8034xucdyZgDVtFg3CQMbCQl0srPrMvW3LZ6qts5uQ2p+
UpxEup7GApB9Ul6bwuZh89r7kjB1uDcQZjKOD8fNOHkG8UYYzpXpkHkaAvtkgXiaKMR/h9gdOjez
sM+hN2urNC42ncsJB+DJ8383XjHiphENMSAsA7dLuunN7FpX+mnAIUjZToEgOnCAadJREjcvnQdq
x/ZJeQnWUbBkPw5jgH5roVZxcYS22ka9XOg6MB+cJ5HyhzRa2NpDYnCwuLs8gxqxxBkvn4CY7cmM
Qm2ddMTzEKjjZ5YHsD1olgFk624R2Ya2/AylO3OZSXYuDMBT6hML1yJYOoRb7rYcu6dBwIH5XWrJ
MfkJjOYlY0PTpnI7LMK01Lqj4oRLsDyltdYecMv88KC3G+79eyDAFx3H4IwfEYt2S0RUHSI90rC+
YZP1hXRu9GD4IuPspxfDQ/EhvPBDn8w78J4/bJxkxGEQjaSxck0vFyYu4pffX7Dv1dZKg7twnumd
YEPk3DJwPEaOjJTKzg23MT5fLWEAsEQ2L+XbchTQ17J65SJcXm25J/Ux/Vhua8Bpl+W8mAQH+vDX
mbbcgil/aYIiPyZ4HQbri+V39kYTVXnzIlT4Z9DE/+5G//9SYM1CaPkv9/6kDxNYo92X+XtY/Afq
zF9f+tf6X7Dkd2D+s+b8XcoRT/Pn+t/7wyCywyPAxLWwvPBV/77+l3hecHuwlJfoBtiM/tv+30I0
QD3l4XcRfyFp/mHf/1/t/wHWLOvA/6AAsFzyZIAl82o6OoB/WBc2Xtlr8+Ayc6rENnONT3dguJDL
TCdE0DnrPUnNAwIfbvklOgJZVOUglYnhl9BKewp5Jb72ymKFRfqFswT8vdo9yYAZdXsyuHsrY05H
C5ymw8tsx7faEu9RVv0+7MV1E1Q3yZRTnkz9D4Up9gx/kpaiWgZNXTLya/M3E4MzMEw29NLZZSIj
ekGvn4Q9vUYBjjIYMEJj2+D14/c0EcGqiEutcbj7aXudw2zbdW6TAaJl/iJDvPWNdpP2dHc178dK
I1NkNVoPdSnfvFZ/t1UWrRBm+GVqPdHE7IdOEE+g5qs06L8D8KaR662YQY4rAlSvWJehyTNwe0ju
DQwkyyVIIsWorG1dWo9Nf4kZqDOR3ptG86Z72uTDodpXzTKAIVAnMsMrRXW8rszmqaCCWxmRVKs4
U7dNaz10ytwwqTKJ5RQPw+h9UMRuirLnzCqV5qehvG1Uey1M5EJVFgLCTfaYcOkSSMMyHLkEglSf
ohaPzeSKFURHC40+84BlPNEJrD9VOtxHDME9nbIqCeqHGo9l5ZU+j+ZN65WXxh2gdbEQqOP2HOfT
hvDLWJNsHtISFpzJVVZfE1bkhxVWQsVVFDh1uVBGDGpreHDBJpDsYYIyPjOUP8ZAKHAQk/YyeU6L
2jn6GpS+W8glRSrVKUnhbxiYUQ8eDEzG9jb6jPAOuu99RMXIMBuPrBfFWzkOGxKiH+t7tPEkEGBu
5fSTQIXWUPw8QpqtOgLUiiNjZRBcKceDERLEGCeX0XaTzWCzKJnkiwqwaaf829Wc21jcYzgnaOta
8sqk92Ijpa0CrOoGuxW3BM5M00GQ4HNtRDeNa9BtyXjTgu0PdUrDPkCJPrmgQTBkPyY2+gF80QQR
wAuxvqvJfkvLfNOMTs72eLyzGoDgZolwWzunlQnJ0zjqAtEbyvK4KN5KpeubIR3vghj+NZK3TTyD
SmIHHFKGUOCQDbvOHUq9BgxtpYNKTlHOAv5hxjJNpd/EyCpH85nzBjkEBefwniX1gXXDDVJZ7xgv
pRk/DpHdSaUWsQBpc9gRvKp7neTwGPQs3Fk2qbUbRKz0mHfieFkSW3B+pWqj67HcGV17ZoAbMhWj
vfIKsKZhSiqlW284FB9GrC87pXto5fkKIhu4rrIxWY9699jU7bea65RsC8TgkPqvS6+jS2JdgDmK
wjvRBSM+yusgUteRexd4DrCmpJ92+PIv6cJMN7VwU5aE/U4Ga9w8hJ/PE4oonLuRIOoDaUZnVU3W
1hQKNZ/wtkG4b2dbIOFk2EcUw+QHpb0neSjei5qngfeDAowhz9yQtO22OHMA5N2HLNg2JS/JUrxZ
XEoPVmtDxAiIWmpUTPBfpIOct6ig62Tbtw+uEUvmhpr0PcVYzgQdOLnUc+UQoRhU94shfN3OTHUi
/ZoynqRec5WVtiSNpCTfBtZDT5dYpbxCVaIqiFkY6gRF7CKJyNzqGIfTckGZZ9u+lOO/31t64H7Y
QKzAngOhSZAjYEXZo6dFHw0O01dxe+h2vWadi9DpfSQDH7xNqe2c+RTAYnB7y292XofaSaPdgBce
rZS0UE+/Z6XQVzbrbOq37hb8PzpSm7mtjPP3SB83QvDuMIT2qB95MBhTeaX2wWxkbAwI3ss/Habx
XtOLdx4nnIo/htY+a2366SW8d0UZ/ajsNeSDxiJKJ5M4pYTzENf6oZW/zeIWUer7pJw9Bo2I+KHw
UciFX6V2SEHBKA3JZ9VO92ZZnNM2u43BR0WOeRMGv2ookjLG7jkhMi2qijPYnDX3yScqrp9i7o5m
e8zLIMMrb7z0mI+dkimfE4l1PFOJlcmXMeOnqKuCEtANb4AXTj6yhQwiYX5tF19mXTos4TPelvRT
TTyzwx5LNw96aMOHj6C9j5itPDyWOMSfckN9ZrXDlLnp92lfPZBCnDfVwRrPZjkAQC/7e3TueO5P
+WJLpf/6dDPCsw/RGNFqF2O6jVxwbMaHJVus+4PgYBzVi5OmF10bOK6gYK68ZSuT1Q3legAhCTHx
QOrBeknbapgyBxMoy5D8krRtgHc4t4L8XDVq6TEiuiH0aB0SDwcEAjtM1AEroWKGnozwbNvcuW7z
yFowXtsx4oiSiK395HrnmD41bOadFULKdYrriLQL3RvW8RhDQ2hOnjVL+urwbA7kcQWApbcIXum4
ELGBvfmsIhx/yiXexbTOzcR+MyEHyrxlE0MIjhJbXSBlQW+pfIAY4M5LJWn1YF3Ltl+bMaRU1N3E
PIrhKI38iqQOACXzs6ij76nubBYKYDFTY0KLD5em0piP5yczCh+GnBEu95KOuCW+qVIIIrb93QqE
ghabVpK/8UWgUnyxau4ImUf9ldZto2Jvt5iC2gZ3PFdUiieQCVtmrxPd2g/Fo2q/c8xL+4Ky/dS3
j7MTFlvLXpbrI2nKMpVHmNkw51qGXn08RTuDD4Ossvei8iDEP9cE27EOYU7pGrxqad+QzAXqqLFO
wusY6pGpG1UjIJo5uZHERyEjrLoV18RNYUHwHJJXMzXlwdLq9zjqt0OkWCyWDAyaZLrOLLwbLmUd
do7qpC8MMdalviq/Qs2dd1hvr0PxVSmz2ScTTJiqNt1zGIi74FO3IabYmDh9Z6huxhBhm1TJR2ik
PDxc5BjWSOitcT14+d5waJqUrOpTbdwby1lwsA1HoHegLBHjwrhpsx1xy/OD4RFFYiOgq8ryUJhQ
SHU8fys7tOSR4+DaW+hIUR69mHWwwbX5Fptus0FXc2UUme/pCAGLxtmJiQ2ObOHK9Yi393gmFow5
id1kMhlGAQa/xi5cyodBUCsFffaVtlGLomIX6G50O4VHc/hKpMGVa1CIuA3OMIeLCnf5j3qzwEeu
ELrRW1O3ERLnDs5DHjD0zsWxtou9C2VI1rg9NA1c3hBr63FRpEz2zVCNAwHRA0HMkeWLqeqPYZe8
OJo5sYKjdCJvbp3U7ROeJHLCRM4pNa0Wnw+R03Mh70rBkDNf4tsJWyXIwtq1iu0LkbELhK33CQKc
4KT09KE1wFfthWwx66xX1EwuVAgBhszX8dACg7d1mMeYrbHfDYDLPfclKtxNTcabEYXPesUahs+V
XCGqcp5cFPcpA4CgLBa3Ur6oe7WnEojdZla7qm4y2OjDidiF4GTaHI4FoHUDoVBfzT/N1KORS2z9
2OryIbHIcKMs5J5yLnEpL0HKlCoNwLabZNTg6SPUUCRip2ETs4MnjXtxylnLhPp7J/NXxjpYaB/D
nkFzx/p9UmofJyHaj/HSJE+DoT2hXbl144BNgYbVCbXDutJRGbB3BvoTb9zEiW80PmFVJW6ITzml
Nb8gPwTHMntNOf4YFb6jdv4RS8Smq4Zt6BJX7jb6e2bAJWMnQMxuSAHYhXdoV7eDBjw39kKWjVaz
LRudeUJWD6uJAA9fHxCD2COjtSQ+llFZrdvNNIdf4NY0f0pGsR7G4jnLumc9ce4YmE0Myzm9kdJA
t0oORddfFYoHDuTcTRYhy4FjVmzxZl1bpSN38xD1R6ygTRxnV8mHB3rvauAxtdYDAwWoTClfEc0o
LYrvAf7+5rtBFtDwnxs26MQBBex0IPWZoKujwXiYB9CXfUQIuKla1ELTAq2hx1v3GZjEUJ10Z+bN
CBsk4ma41rWQvDTkpa3MBv7M3mNhyGdiHdidyOqdMhDYFzdXPrnvHPxYfDE0ZVVwFzU8OYYHFidJ
iDbgwbba6V2vU3NnLNNst8H/Cws9YGq5jUIH0eXsbEkJXMKYmcyhqSixOe5lNzxkM/wc0P94hqCl
PuCIYpFwmwEUPcZcSFEIuunUiwufgv7WGBC1GwmEttQ2cUpO885MvFUssFX1KQmnWkLuuZ5aB5qm
xUEMjDU1ahLe1CoxF3inF2PRqNPWT9SLEUY/jR07m1rvPmMzPDk6AWKWiYDMmruHGIrhqhpjAd8l
hFJGIcJKW4XwKkUBi9oaTjrr0FWK9wNgy22mpgl52XHsXYiWbbkfw7iG7WkSx6FNW+ulaPJx4ypE
aAWY/K1l4SGHYNcDuWuGCs9e8C4YVPoMljjEOZVs5kZLdgyESEoCA3I2y236Zeo+99GOfn21KQbm
eTpgJvY2MyFBO4a5KNIwlKyScLqpBFtrO9T2iRecK3PE9clunCkgZyUZZURRQYlHVbjiD5beKI+n
EaPfFzsLCD1NaNIV38oRpzkT16+iah/z1vxSdnEUZbnUz/mTHfTbUHr3ktvaD5fQREhNRwN2w5aj
Ye1psryij2WBMWg8FrjJOjo5H2Mp/sOcBqjT5/uM9EGWKu1+Odal5r4Xuv1Y2uBI4YQeqs492V1X
7pvKAXJgMUSD4QcB1cNL6CfUEKNFvFjHRqeRFGCUKfZBX6KlFhXiMvuNjS0SSt6qHgUoVb9EKSIF
o/H+VV+0bqUh/bJp38cRk3N/LQmYQwfILzgguimw+YWFgLCTqEPiaBL8+iXKwWgnhD1tlcA/qeeX
VtB4l1IE17XtbrESqtFq1shAd0lZXfTwChL4Lp1rec4qgSqwHgihS5APNTmrDWPK12RFVlJ7HuL4
GS85R31+4kqZ/cng9qoJrYqqnhYuegL2Sj4tQlLGQKaxIbrtvVikanX/QJrdm9aQyV2hv+PgnF3o
nwilOrpObtYfrW2PwjKeK2xNK7sAEWXb3Z4p52KULmGz1dXesbsHKLkMiwqCGIYJH7vGFiaLL+WI
xoF9JQEnRkkThMvMy3eQ+uAhGyhwMheDNlLLsa+plabtKKZ9CdrDR29xtJnWD2unl46fZiyqJqSD
FVgiMqr4I2bY+SemrHV9MzOrBo/AVpvKYpgI93FygldT8BMT6oE+XurbKr8SBekPI68uInSRlnWs
Ui4lL38S4XDGXs4+0xx2Tcm/8OzgIoMBB3s3bQlXeCuy8jjXvGJN7HkJl8HLPznvN5rk459M8jFS
2WGafpqMmnbGfIAzlFF4M6fGyq135eKATuZ7PnGf3pySFOvlxtU4sd9ezM6A0FeDC/PEdLuXVDO+
nFjdytprjkgnr72OyjAxjXqd5MRgEb8ZT8OeTUp2ozs14nLbGpF2ax91D8cpwALO7oIKfHZfjSKg
mDf3cYwbeu4ojSYHnWalkyCYXc0ZT01DOhrktyH10IdHQI6HRSI4j9ZtxTKTVEji8EKrWvLt+1dO
X4LAhu6FPzMGxNrYq6W7Zj5HQb2bZAszj5ybDSVhjQpfyW3bIsEnpz3eMam/ZqpU+KAXE/8hGEsK
tvCLKEvXt1w2UoNCjAXDpUNXtjiVyBRBYNqGHPZ1oj2ZY3VOnUI7OQ3Qg0KQOEzDmUKmYHvuLHJD
IJzoecQH+60ewzt/+7J9T82k2iz8B6Yb5rFO69eGnRrZPg3lhX1XLCJD3dLo14xd0TWPmtWOj54Z
fdbxDNg4XTYYbC6cKMT25MLIanGW9AVq+RoYjnLlnngCP+1i1nQpklzZ97O/rdzy1eshjyYTnybY
yj9KA4w7msaFB9hZR6UFNyjWoDDUHyAYQjKRobSiz2Z5nuvoLiACRyEvDBlt1fXRoaEZ7PD/h+hK
1qN0EBZI6jvci2tZVhbCe54f5YE7kFwwWtOJUz1vmoq7XpZ4mroO8qOxyyJxNTeKMA0338wWg4oi
g7UzguF0gW93gb6KJVuwRtXnsnnlp6cnLrUnb1JMJWfrS8Fa9/sn22jidRKOrk90I7jWpOxWpgo4
A8VZWjbKkrj4FMiFNyV6JZ+sTAzcnjqYgXclpXgOlqi7hG33ympY92fl7QykxPZKHtg59gerQo3l
oPtV45qnF1RK1z4joEXbWflxytFPrPNhNOY3tQiHo4gijCCEku32sXIpDbQ9bsiYRf4EfnFG3MHm
5gkuCcOX51BrYj+wSe/umWB6NvKv0o5vGjg7ZoEeIkrxZvDns7dzBe1TpyoCzHrjBTqqimRae9R2
8D2vnM56hT39KGpEvM2mGBXWz+S2TPP4mApl8FWAJtpQEOHgkjolXZOleWx92CGc8FIVPtTPr6nJ
b6DUQjPDAr5tzEjb1HaPXAT6FAZfepAwBuveYw4og3QvbQMI3oN5S0pdjVi4Y8JXglTOuhRM5Ozs
EhdVqAnTKZ1ZBdLWdpX32tW4BEaLWeQIaCJy3HldWR1Gee21M0yasTre9QAQ1uVsvnSYl+hJW6Zt
ybYq0TAxmL6gF4rXtVYyw5vNS8Qtby7HuGejQ9Qdd6u540fj0HqJYJGt06rWRP9t0OFLpIDBMseZ
yCMyO7kC2LKVic3sT++o25DV5PknP0vCP8QvkZhF6ZswDX2Pz60smfmR4PGmO3fQazI/SbN515c5
cRmz4TO++oLYW4JR78tbuzikBcIk/MAjMVdYEDSgBz0WOzy85Egr87skFZtOKvnyuPhRVNAzQX9E
BlucoXB9yVHlR9aT9CtM2ZVrcbuA9apbbrhoqutrkgMvIFkYXKXpPQmaxqGar2vSM5BCkAldWsmD
1T3lacVKRZQjHBnIOTZ/h4iNr8/OtPKHwal9x+aE8qxlhlWNTOcBsm68GT+DkXsvMlvmfQKl31Tv
EgxGka5jF3rXwGNwOHonyzTIPjPVF4v857Zg6gvipNjXEyVLWwXfrlvtsT9gWLOcSx621y6ZYesc
5sYUCQo0O7u3qfZWcQlGa56yzwhXSGBiW0h1AjgcBt2/P3RC9EZheWKth57ye2taRn5AdpTGiqMl
cZwRwyPNTrwgDU9VYAxH3TrlljtBYkw6Glhx2xmE1jSQnWuM+pXsvyfNpGuteTsSr3gianxkTit+
kl7ek8LxFhBdRtDMxSpYFbO8Ztsd3JUmjMuiKZfLs2UAyX5fPRaqtB/7qqPOzdsP3dZ8QMyXbhyv
Br17ApmBSxKOip8ONX1ZyFCRlkJfE/GLM60I5+s21iHuapvY9KJTq1s/OnlK1NbhR14nMzEhHgdo
NlHj1auCHLOVSIDAQCbm4Gp3+lRzM2C9l4a+a8ib4Xnh8nIH95y72R6QKWKEYSRjJgMb5cwrxMTr
QUzOvgNjNCXJuIJB62Ll6QiTYwQcad4TieWgbBpOpzIT62gq1VqrDAUdigcpBHl9Hkwl9plZnLCQ
rDuLfh31IhQOIVr2FLCiAhZtyyOmGuu+0W69dF4WWqjg4R8gpR9bY2fCHUua/EpruQ0jp9K3A9pI
KKC+SNLmIArLWev2Q+jVMDtiW66kqAY/7xvX95LrFk3xogdNtsjTSSejQpkj9mppRxYrMQDsJ55M
Isjs2r3thsXngnTNZ9UIUz0mKAGLVRqUr40eo9irqR90T7hsQFx11VtIC2PnA/JNQpiYF98nl9Ka
RjxgTb1ennYtmVGNeg6OzaR9Vg3Gprk1NloAqM/uq8MUpvcqgvdTxzeJVSSrKDduhMk1NBmw9SW8
tyzcVQSQmsSbE3JIrKuQ4lu6ztapp3dYUwfZou8e8up27OitIJZtcMFdnJqPLG7Wa/aBtPcNnfQ0
ANILDf1dt3TqGA9ROIV2bzLntPY6sETeZQonGlc/hXYCLuKzoefkZENuL71C2xrFlRFU0y5wHYNs
4w8P0Ac5mcQQiKD2keoDnnJZtGnth9IZ7MMa3VQCWy2EAnCD/DH9sTA/9Y9ltdEX0x3ztoFMAd32
T6Sp1QWNVj8j2qzQS4fIfvLVl5e4H5EZvdeBzsjekfE69fDRDZV1LVQbHsiqL/0xB1wVdFhOZofR
FHUPGm82WF21njKPPqiwGUC7DQYmcDWZsaR0AZMJzAFNhUA8YndkLAXhC0a8ehX16FyLCpV1Zc83
Q0yt1HNcrMrFXDBJ1m7yWg0iu/rVulQWQ1BnrFYZpCWSqE4wJ8iCoBrLw2cC7JYuq9BKfCtty7BY
s6r7fMz5WuyQbh0zDjHTy2A17zYLoSFbNKBAemiSEWgofVh/gfeFngpJ+hpmENFnlbGXgHjQkc7O
befE3ZZpZMDzRpqBBm/VwjnZiXHPWv802HduzMCclnkXkG+7A1bHPAJ3cuE6zM7Sx8oVr3pP6t6Y
yDfVW98BiUkrqyKbHB5ktO5TDhAlOX91AfTtt1gFAFQskIx1b7Mjc2aqO8W5sSpq1oUz4NU+4FMT
A6FJllVhQn3AqGapKMx22vDHJVJxKIBtDAB1mG2zCi24B+th22TOzWSjTuLBjeIbFVeuH6mx2WQa
+epeR5ozKEy2ENk6i2/nXnrH0DWuFNHPd8bsmBuVhsZR6y+1vIUG020zxQpUw4zo/3qM/1+J8p9F
HxkG2NPf9+hPrMOakKN/+i7auJ3O7/n33/55W8ddFmtP38X3HL//E4kLCFP+Pgbpr1f4S5Bi/uHp
HvAIx7Bsm+k8lvy/eBTiD9PwqM0927MwAIm/E6TYf9gSioVru6hFLCCp/y5IkX9Izhbd0Q2M5R7s
1P8JkMJADvP3chRdCJtjXNdZ2rnsucXCaP18v4+LsPnbPxv/Qp5Kb5H9onGEMgWCc9paJD6XbNAZ
ydfknuDd42envw1BM0AvSRGcdcN/Y6I3/4FL8PtjWCYWdiQgNh6/BSrxdz+GZlpYGAN+jNTWzU3c
jAsHnbpCakT39MybV7lWMw9u5d3YEwi62L70+KjEtHOG8K7X2U7b2hYJ97prM5qx+pBp6R7lwhG7
4z6CRhZoI+Hn7b9Sdx5NcgPpdv0v2mMi4RLAQpvytqt9k71BkGwSNuET7te/A44UIjnzhqEIbbQc
Q7IKBSAzv3vvuUhCb8hdazGGb+lYf5ENQ+/QzzaeOEEU2+ISWztF/5yJ1S83yb8BY9BQ9a+XejH/
WIJXE5bCP76ja416DgPskVUVb2FMYxOM1kFRYgtZqtwQ1CR7zPXovE76yMYE1MdW1wRp/BdqZgik
QEWjdokY6D8f8f+WSvIHsePnxXeFbUubvZP0nD/ugYwRVGSG0MdJ767LODoGuDiMZZH2xDZdMwX9
yz9o/+tdx73tekJIwc3sW8v//svP7dQSp/hErM9FWV9UVN18h+RB3vC7yDjU47vsG8XF4Spk3+mU
3Qp+VW1ht+leoZNvZ/vCQCso7iHnrgnNP8U2u7FUbczoJEW3rjFJNHNALcpFB+yKE4banr+2DbUG
WnT/l1/2Xy/g719ngTT88nXaLIuFLfk6nfkxo7ROvbVWVnXywiNYSuIq/R0Q9e0MFCU0IRi29zMm
z0ARvAR2aXrbVFBbx/L5l8+1eMl+8Zrxw/K5YOPwjgHFwgL/++eanXpqVM46xXoJ0L64ehz0poTu
FhdmFNIasslGZzYZlnblM7/0ovovT/bPn/KPz0BWVgDV4VUmrD9xMFQzEUegN5bgN0wnIOJMwpuG
Q4APeS905UGMzdp2OtKQku1YdVbB1cYf5pfuSgNYZrZ9Q7R/hhyyIShzll7wWpsjR2oGyZRg/uWS
mX/0wi3XDHugsB0MiY7LWeL3ayZ0Wk1xwlOqA5cOzBh2c36REAXTaSEawn7yH2UXLbbl9TBjg89v
aImbstXH3oiepoJNv4+abX3MgfOQ5f5hYprSkCqim3ANdnIvjeTEgCc03AvBJyp32hu6JBsmxHUM
DmnDPodxnJr7nd2xjybe1XtqdQTwuC8LY8sbeqfUMvgkBl3Sbst2oiKcEvv87wndsBlPT+a94Pnb
uS4OBRPpSOBMikHX8BgB1Vu7vO0HP8M1X14YyVKR09505DIi9dFTmSj2E2T+cHAZsHGWadr6same
9HCf4hejuNk96J52dfxvfKpVZ2X3CnxsF3XNLrikQc2QsXrHu/RVDeqcjB1X8RbPFiy06lNaNTcM
5Ru+wzc9hrekj3646Dz2MD7ZJntFgrcZDiNMMXvXJBwfeOuKOoyVj44DrcDz1kKO97Y/UszOHTBV
xd+4Kgs15Y+b9pebgOXx95ugcguaytyaDR58ziD67DD3cPMcbqf9xAxk5fBvk4HhiIIEEstTnMRU
PGPR0zXmKkwVHCW+9GZ1+Mvd+W8/l8kmwjdtCcLqj89V2JJTXsPNaYfyYaC1Tiz9VBKdoJzvjIZO
NGvlvtkNJ1tjrzA5cg9nwjhUpbqkM2fV//x5nH/zsJCFFEwPGW0E7s+H6dcXX+R4IEcwPjFL4tVM
+mPEsJob0YvLL5S2pOUpzOlwjDk2Il92DOBQEv2d3A8j0Osph2MduBjYGHQXNQ4UssXQG3sTtaeO
abPdIoo0eO2fUuXxFueQyZDlYRbycxSY4Ck4qiXfSOnurYQYLuF92nCY5NZb+DNMn6//+fua/7pN
8X77vn+8UFvtdU3CbJ5gV7K1lglj/lRbBosV6eXS3M0IiHaYXbFGbfsImt74XiSUbHTpOSmZLPzl
4/ybZZSPw+t1ebcv6+jvtykRVRNuK+ODeCZMSsrR7C0eb1DZmDld+MA1a2qj7TvVC3pXq7uU+9Yh
V/SfPwe74z+flt8+xh+ruTul4RAsH8Nr6p1w6i0zxkNveQyLuvV//qf+/Q/wf77xHystOn8w0uUH
qTUj0oFxChYo/XR/2xH93Pb+8QKQLjZFViyYTqxfv19ZwXbJzKvlK+XMGSNmZgMprOY7g8/1UhTe
DC3gZWM3F4S7LFLU5nAvwJ5nR9xBDxSZ3Rz5MenFHLob0/EvVwFz+vIB/viAnoSy6XK/28JcvPO/
bjmKxdNGLQkbyCA+lR2o0MIX415TJrhjiJbSaBN/QonNMBWzHUXisecFfZjuSgSXHQ0D94FN5FV2
cLE497Y4R8vBO8D7Gda9W4HONuZkG7B5ShwIKfzC0xNlTPgSDXwurlUV+1lVCYxQLMO22o90dF8U
SiA3WD7wHFokvg2seUHyJa4qvBKh+9DIZt4AaJIsG162hwQWk8q2PqfWFyLViDFod2ccsNXa9h/9
Y6e6bNt1xifftFDbfWJDnRJHQB9rQzGltrKg2whkYBkYG0wDSHyGASapH8Dt9+22wWAYEk3e4r04
tXlTMZXJP8xqPECeeGFLhryHjIj5itaH2PwWD5y5Z6BAJFcRr5iFbLOKYLD0SUYNFDaIaryPFPah
uXtxBucT3W/vCdRtIzW2DP9QSZkLGF3/rQ2/F8FiItbfIntQm5qy0c1YMNMxTaBy7U2KEG4NPJt1
qIPi2M2gScfQCJjnuN9jY0BySTc1MImmqU9NmRWUnPurPP/UEQjadQvellweJrsxc1l3qWSYjekH
0lR1DkLPQtdImYtiP9GNGM/SeISaQgDbpFOiqDESDQPqRoN0sm6hYKw6vBKIGvrRtzx9xXPsb0Xm
MW9q1NLzQCN7EKjw3IIQpFgwGFZenbz0uUPfj4Iuqqd3N5q20PnlQvLzcJAo7pQA41u/eBnnhHin
Hma1t7jP8gRFqaarres7uRKDFUDWWpk2NvqgeRxBL2xsO37oE6eBv/OtdPxvBUVZPOsDJTZxmWyz
gOHm3FPBZsidJ1BcQ68Oj/a4LZQhzyYQD24gHDztxmiML+lCowMXvwYH+qWUytkYsJ8YgLNmaLrX
hnb6CFrpbrOOJk1ybEu2rPQP1MlSYoBNOPSibB8lYpn9+t4JRsXsBuemo1CkwbNxBEP/kudFdxjl
45iXyKA4e1D+xBnXAdFOlNhIDRdjRtHMITqEWbia8pZt4jLPs9z+aBrztppD52xqg17CxZtSHCNj
zOmpKuIdtw0wYLfX94Cuj+TKzVWp7GfF8J/xOTPw2UgAdLBfZZyYBTsMi0/5CCgxSIt9Z2jKLczx
zDA62UPUyTBMFWJNenVGzN1UkmOnzKprZpFP7gpFHLHNjnXhfily9l1mbTxh9boMQXIkPHVqo8lf
VbULCAwaUccXXjO/Y9QG1IioanIwHH0T2MpPtjpWs0NpFc65FHRU20lYvC4daB+lGalrAgiXA5mq
t/PihRqkM+1MhI1ZuB+uH7c7FQ2khkOD/l4QY1uadGnClXDcDaNmXO09uQnEvVhU3/CyEqMcmvZk
yQYywGsoTKz1WegCnMjvMhm8+2Jw93aS3Gtlppuw4FAdGwgtcArmO2rE2Sp7yG0mexQ5q4+g9ued
4z8WVYypaI7VAVAWRYGsNt7VbnV91hWJOumtJ2hFRzXaausqv1r1+CdAJkDm6qInI8I5k6XpK4E7
9uWRk4OuruEAQ+rZ6sZ7kyRqbgzAyT2E50G72YVfvNjLKv1RjT1inUxQ4xE9dZ8Gx8CP8AXVfb1d
YBbhkCLVLZai0S7PtvYuMrOfKKcZ1o5Z3AFvZxSZKo3A34KU0om9sWO9VI1+HaS6znlZ7rxYDisr
0tFZZHApBjyaht+YbOl8Ig8xUtO0CMDBYwzn/SiG05SI5urmDE+tLr/xzhJ7XK5rCwj9SszDB77S
CXZlm23AzH0fu4ILBKyhLORZaChJbsboH8v0Smvm5Lqq/E3hqW8pWamVS1qTnonI/Zi7isl/9G7B
y9yNLmJWK8ubohWPIovoqOgCTQJQKlC9P40dfvnME85OJbRIAFeuLecdT5neZbF77HX2JScpSMN0
Lqgw5hNY0T1cbCTxxrSgqIWf/WZkTNuBphjS+l5O3UyJ8IiJAp+y9PSdktdk4KkNbdpK0+qWQLhc
tvvVdtIPZZ2++bUMSN83X0frgVj7LZc0j3L+JhbRUT+RtyxMQ2Ty/DWbpqdcNs1z51j50DhstyoX
05yPR412OW5cDmvVp8SwHrSRRxvHyXqoW8c8z1BsxynmTMg6E89MtarIvraZB+h4hXm6Y9u8cIE0
UXmEYqbh6qKt8FgOTrFvPQdn4wTjffK7p0YAwTEckslzPj3q2lRblFw8ebGU68ZHhHdlhevT/x7s
8wc3CE/U1sEF6LAk8PvX1TjtsY/T6dLDD1lQvKyKMcYTancdT+zq8SkYCHtEnVutU3geq6b6agwu
CMTBoTdvROtE71JAhTh1VhVj8eoxNHO9KawKe7576msLUhx9m/QGoNjgd2kobkXinU65OxON0cmt
73GBR5g4UdqiS9ogkVJfzgIhHqycxQUVx91YVpEepo6KPbf6mBPi4VYuqhMMSxhUHteLjkz2xy0p
ntz6as/ih9062YGizY4oM7vrBWxCJQZoQKflOIJC0qW4Itj5Q9aY4jfx5mdhcYw7zBGu95EY4tom
sCFVgDwXSCwPNHtsU9Oc7uvwSz6zUYRAe6yhk1xHMH5d0L8Txri6naV2bYK/0B47D9HBmS8GZupV
5EQ3odKdT0T2SNqZV2XmvPB4ceiS9pquzHKXRHgmxmZaBAOa86oI49joNw8eTC4LNSlpRcAxseQy
sl/ZEKhr11PJ6lowYe2SZEu/vSsviQcjMljCJ2NI4nnovaVB6ZyGoAT9qLhvh6ehAxIxk+bG5uXf
xdZAwT2NUXP7ufP8b74y76Y6/lxoMhxElOzUuoVyYjoSvlTvcVWes8oNsagPF6/XyTauCtAT09b1
hoa/AyOoFUU0FPbDU8v4JYtGpNcEv8/sZ8M6zHi8dPWlRf5Y117+6BvDgxzxBPWOv0+9O2Pm1mBp
6vnLbG+LeXzXNtj4VAWiE2/hYwt6qfKKV5nFHwVz346+RBVkuy5CElL+FwsiTN/zEGgLPAE08Wk9
IA2j9YygQd4yN/U287SzarDo6VA8oEvhAs+bvetXezyBzUUo0jeeZunuJ7wtsA8a8ls2gINdMBCf
d+UprdPnyi5PQYYHFFDoZMxsIqp12FWvbV+z+1IJteQBgnFtNbDAJqiPLJabaDZoFEZ7THuCRAZO
jQU/4diGvQ58EnVj/WArRVwqvg2OcZ7tbtu3MYk27+Ik7omb/JK58S1KwmsiXEL3AicHscBko6g/
Wlmt8Q37FXsXwtxDd4kNl6lmmV7sTPxQMW/4aPC3WY8cjvQeEB7xr0HSH0aXg0Js1yWv8uK+QSD1
8/yZAm9UYRqomnkyzpGZAv3FRXGgGAsSR0SwIRutZx1JugLGT2wSj8P4PcHMCzSto/JasRCHgumw
NjZ9AhvOE93GKOVlEmmzVk59nUkTSElkds7FnRtCTeuYvIPGmenLjI4WjjY7726DiL5osGdr02Gb
mHp4FRJ5rlOXYrng1nvmzeF3RY+399Fs7uLhYTSKu5nh8gra/3ezlWRAqnY72vVdm7snw8J2ZAUv
lCQA+AAqNC9FZ5QWhL5MNw1emn2u3IcEzRwYM2gEP/nGBwM6679MSfsGIPJpNqy7qQLB2jlnRxGI
UIB2StH+6BwKa8CGfNLwBOr8wRZkrYB4u2aW89un+5q9GrN6fdYtyKxsuhSeM6Coh8/U/nBeYxHz
JYMrR4waiiqGZCPybYqJMAiERXuuG5xFpDseKGNS2IYnePbGo6pNysDpv5mLY+5Wcl2o0dsaQ3rC
dvE+FNFj5dRfFP7dmHMkpC5WDmg1RP8oD+nkdZlTjtLlLNyyX2BC2miIfEqfqzn/3PASE/j0Vp0y
Lq1hPNvTueMMk5r+c7o0rX/OBn006acw83lD3GobaPvkjzc/NXZlxAMzzxsDYIbOcOMm6n6cKO3o
hl0SGxdI3ltqzw/j0iJdYeBZ7jx1yZgQi2DapNK4GM8m+UFt+q8OYKG5ZiySugccwLxf4k/umAGF
mzdVx9h1mPckfXdmc+NVeOeE9HCF04YGP7K3Hc2a8RNmxp2Ok1OaOgdqrFm5sAB3dKQOK7M1LiVY
liigz7zX2yb3XnQEQFLF+7Hpjr7z4Ngs4kod/FYdA0hb7lrxJiYy4KXyhJVlQynqlmTvPp0peIpi
qB2C5DcZsdo+FH4CiEjixuWP+bgZdLcGXrip8mmfZP0uxFRashH29VlhI2OiNsJnuTeRvXPcfZEw
HmvyiDH5Ztc9eIhO0yB4wcsBmJv3gvli70ZXUTWnWuWb3qGar4YEJp3r8gm4sD4cyrJ+zX04vnF+
GNN07bT2Tm85URzMAJMncN5JRSBDyvcYjI6fx1SmGxdGACSByJzx0ZaLuYz7p2YiFEn7B+QV3m0i
YzCsgUcwUiAADh84fmg5OkgMES2k5iaKHuFErKpyZJ5cUXN/Ykq4L/iO9WgsNqVtU35NoRVPnXEJ
RUwWje9F1K4K8fV1TbOqJ/s60jDSYEXuI3HP4pYIE7gfVeaApW+mB8wKTWqOpzvwIKuCDinUqB0U
2at2uXDaPQR+cTFA5S4/XUYsVpntcXHbyIRbMW5vy39eAoqZg1u1jU8C0iwYuNK6JtjqehJLo0ge
LB2fLKbymk6+JgGP04idHD8s3ZA4zg8Ge/Gob3i9Y1NKIrklEnWNhP+aSYvzPigmWopmr91nnclZ
4r1pPuDKQqAiurdzy4DZqlpXRI68DskrDNbKfHdqJoTicTQWu/33Uj8KNpDLxH0OqXocuo3d3+aY
3MFVlIRdg4jzCdkFHLmMRbIQewOcnwTLCcuPISy4/fV+QgJgDLCKOT259A3HXcaQhgtE9bmXkLn2
4O41xWX5/y1upB5jQ4RzRuq1GfJXZmRWyajpxN3ISmwzushSAgAm7pSePf/YMucAUBrEw31Bu70K
2mNqVY9zFdwi6cE3HbZWX33yFwqr2VNPV1wZPe3dmGGsxgUko89lSnETRb5HXxm8TwQOb/4ReS1x
7dJtRy6D1IvoVrQTsRTivZmLhwBzDhO8paqs1eQdQvz9G/tz0uSv5kymBy2x0u2l19GTUE9K1QYF
WBloqc7ZpsVSU1M8tewxC0sdbOd1lB+Bo3iKNbUw8phBE2ccQndbZH8etb3pK1eu2JZtw9bcUmyM
5wh3DLKJ3bp3JBsFBltrz0Fu43SXeogOlh+/9zjxsDrdZQPdNnNT3mAKpju714Cvaj5gSAHcpjKN
Q0sWzTKOCa8qcMv0EhBAAiezzxYauMuotlysOP0zjs/NVMxn4h3HACOJ7AJ+dkWATOuzIbbTVB9j
HmUjpHiw6uqXAfJ3I9KzwXi5YQ5mpriUtQHlkXFP1pxsiJ0A1/IToQMmFNHRGOY7HZHbnoZt7Vmg
6Kgcd4K9s5DZUhWtTcnmRXH30ZS1M6P8IynGl1G4F5yU+4ziGnaBzWNEvnfZxdLKEl5LGFNxSlOj
RfdM4m47pls1DskJb1E1F6cJooNvuCdaG1YFU0u2NIeiHa91KwnBuvu4yy9JD6qmm+SdN+I3auPC
YnTOClgjVvpqzldJCrPUx8OX0z9gtGytwzGlOdw6DC3UGR+laskARjabR2DijybA/7OVkIyMIvIG
YLKC2+Re8d9fYjpj9nVfsjfV3jFRvFT6bJsDpmEb1CMnNnH9pDwube6JEW0NR1s9JSFH7x+KSdEE
CS7IQRqgg3X9A6EiXi5jeR9Z6geJHtu/NXO35r0UxUCFYg9pN2i951rqq0l0M2ppcgA0whvvCnLs
CzfItmuC514gc9YB6x7vZohvfm/ekqWu1qmIFjAgWsUrrzLOCzHQz6t65YvqPgxovo14vFkOFhIC
oIsh19cikMee8opyVPdDN25wQuar1IGh50bUUOXta2c9tU0IV4C2xH3ZDqvlY3klf61dZpgeQ/sh
DexrNAgcw0bOTcLGQqYloFY6dWrvsXayCyzP99rk4xX6Lm8vZWk/1BHF1ha/mqwBSPr+syZDkiXw
Qkbzu3KZW3nu115OSLuZ+Ujj011aspLXnbz56L6XvFK7kKzCP4W7/7cmqv9PCnpM7D4oPP99K/Xl
y5yUv/mh/vkn/pcfyvmHsDwAPT4dPIwFfvFDmf9ghg+hB0uSiTVTIO78734e6x90liDGCw/Dkist
dKG21F38P/+HI5ZWH4cmOuHSaYLR4f/KD7VIZr/oKpYpTZQ0eDPYg8kk/yxQ+UXRzPIpqrAbiyWi
4bGVNoC9NvI+d1w01oCoIscWcitlsgl9ECzwB1+LZGBe7PBnfrlq9//8R39t0vlTXf35WXxoRjYX
SZgoj79rPDAHxrqZwD8MXgX8wpigGHgoFf2SDXRiUsLk7muHE7P2qwvIMLpp2Zn79ilopmQPWJgF
svtJAisn+qaXN2bnkAt8Y4pS61fl43mFwZrP7Fxbt7jXxUjWhE38ehqbLdb46/LfkgsR5J35fp16
MhepRJCq44hYsE9qo107pvc0Ob7DNsz/cgn+0LuXK2BT2BRY3DJ0kf9ZV0PaMXCrKmGuOECVr6zZ
2i4IDlDAjDp6lgmctNVf/k3T/VPmXf5ZvHp4i6Vv0nj+p2/Gc7oqKevZWiGGbMTQ2FhqazaCFUbP
qFxn7vCaDNMppNxzM1AAsw6b+atu3XM2eWsq3ax1QyfzRk3vWRt5Zyp6FdV4zIHKeWr3ncdmFMrG
XuTKXoXbvCcyZSbQKypjfmyt7nFwwZoBV7ubu36feGjrntFXBy8KDk40fKHcPNiDSvRhDUH7BJy1
c+fiXoYBaCQ7/2x+I1c+bXRQXVrhbuU4f5ERH84v994C7+XBPNQT6FI75RwH4XzaBeb4XQtOCP2C
//UZMBPeBgk8LnBgpfRXCS24hBpslQZjfzjCYYL8XS5o4TYOD9Zg3pYIBHfmtDEYcEDVdGA5WhwK
a6jXevKpmVmwxaJ5qupnNXvPruay9NCNKwuiXjw9iiQcAP2xCQuNK17a9wwuMuOk5aj95HcAk8WC
Tq6bu9Yy501kkP33Hb30JBPEWIDLcIePduR/8cTSYLdAmWWl6I2bUdlKqnXTt4L5CYdjsbfgObtw
nWeczz1JDVNicoRsUvX6KVO4wWdYHQFk6GyC/Q8p2hbu45Trr0OTg6Nt9pruwqhM0yMlMTNkAdL6
Rf1uBAxhKIv72lOzWCxcavLWayk4A6ppLC9Nh6fbUxSY1ARxBPqfnqxDXHjfqmH4xgUw92CdC4WG
5DfeunUJzZNjLaD4sHUkg6HD4nVKFo6yBRsGuonI+IsMt38QbflNuP27oxrAdzbHrcl61JaCfGcY
bwL/196HHEASlO1peM5SC9dS8CFb+m+cof80TchmUULc0ww3rqjwONXcqgl5AWJq9IvO5L46dsSi
CT4oXI9WYUZcpOejNnSTmEwLCWRvPUrbcWY5j36e8M6UDG+dCOOGLouvkRpfJk3ipE1j7pVZbbs8
PWRF3G2pwFCQnpjhKao+vQm2kvseZTzeCU/XSkK3XwUJrax54kKpRqvYYzw4BfbEfJettBmSJOYh
o6wReRkm83PLIY7pyJlY2muDxiy0pFZ76PdTBg1Z7+yhq9ZJ59/n9NTT0YeCNZArgfeaHCoYD3du
CkVV8wlGqrsMsyWZ6jLYofWxZ69Z00fG0ZRa77J1vsNXdwmpJiUGqKHtjs3g0y5PII8+BrXyPB9R
jaQl35eOBzOEG++BC9GVbBj/U7JcUUWw6JEc54adRTyM0ILm2DsY9F6GzUtU0uNbZL46gEs/RtwR
K0XmR4ThczJWrzR10jytaUSAR7HyArxk0mOjWEowDMO4PPRz8Dqwx8sKLFN+XT5E6lXl/V1CaY9X
5rRPVlH3gLowH1NmZFXUYMzkzJ0wYSAbHPAJkdJisP3oCM9G8YC7K+dZ5DbA7E5wUMq3vPNYLUpI
WoDZoyHaOlWWHhf08BSH89WrRhopEXdN5y6fg/p1RAK0vWibFMnFAmSSKA5p7mLap9OBi1YDrj8n
fRjf0weG3U6KmzRJY9UFg3cOt1+Xkl/SDG8mhE7eSqkFmfpHrsgpe8wTKrN+KwtaQvOZZ6CB0sme
k/sHMG8bL+8PGo1b82JSQk41Fb+zrakhjmzMEzV1nZkI8WyCWMssh4aqeomXxNZDrggnUE0Trasg
0KvOYUJRLp04UWK+RWZwKgMOr2kXke+hXYszwgSfJ0AJz8n7uVVG2jnosA+ljDRYZ/09E84WFv+9
08jXtmSjW6vqq7M+OkTfnIRqidpQt9Dae7417n0yLcRxbT5syWgBabIxKeidI2a10WVowmveHRom
SqbfAevO5WNdVq9mGbwkfXvXKLb7mYIO4icUgDngQppBvhXpsLFs3hS81UsI5Mx5SYHtELuG1dAN
n6xIOivpjxzKe49Jc5RgeWMaYA5eywkouXIOzNv72OgoWBmkWh6xFxutgcs+1Qdh8ut0FLzzE90a
j9m6bdAJZ+jFsMYxqh19NEJbUvliUelCyfJ90rBhEUGU7+AqWCVVHAGJEzlwVBDdnc+Ja+36jU1B
NLXIonmlM/RIyBP1LCeITS0WQHfg9XAAvhal8aM1Gc4yS9yr3saRQ4/JJhds8KpwureCnuOe4e3o
xqM3rY4IGNWnOtCI2Tm1MUu1IOGheZtO6V2SByDADHkPr/+OrtmXyaKghrFSSckG8wvC3Nt+4uaA
PVUyZCF8eS4pi/VcIBF1xV/EPDCtT8PCDx46fJ1OUNcbzBAeqUjQuozbwrCsz3lNVjX7UTnz0zgn
FHaEgMUqf4+hl0gbf86YjA/iKSGKB23KckrlppbeFosD3wTG1G4EfIK8Ot382HhsjcE+IoZvzCyy
98MCELYZ7ijPLr51YYVp1DMPtQ4IrCavNozFVKQ0GZfozhZvK4Z6thrhhy9WgamhVXYMgpCjHyOd
LtXjNiY8jPohfsiMZ7Md6Ag+15LDNE2qTHDEjwHwS2L3044yC0VVsBjrN0N7T5FpnBIpeaSYg5OQ
e26hkOx8dIG2IfwiezJOeFVgnLX5ObKXEBDOBXTSNaxifK2HnqRNZyGjZPId70O6m5uUc7pff+50
GNMeY6m9k9Q/bAPxMHMxRvL+3UZWjqG05K5okU3RTjFSNHS6oM22hzkKv/98Nrx5eIl988MciD4s
vtitetSFRbELPIbWsXYJmMPEplYoHI27oS5o66VidoggBLWpXe90dpjc8upjEV61Nr6ShgEaouL8
6kdwa+aFGdSZL9YyyGvii89cotFMsMlzUkkJGqSx6FUjZA0p39x0lnhd3ujryi7osGkqMgKsD0mm
74ahgqsTDNe+hMSh0vvQ8BCpFsq40kergrxbN+Z5mothO3FuHoQHzi6sNlZTkdBEoFiFUblN6RI8
4QchYg0HEhnS/TY4drCOUlJ5jHdRbuleXLUNpc5500Uc4BEtIlwchuCqG5FlbowhektQOC7W4CNL
xrNajwIqu8kLNMyBPNdSRduxfm20eXBCcz9VJm7neMcKkJfnPM/Nq5+hVcS6qW/N1OzCuUh3mpfd
RlKPjPm2g4DMXhWA+DpmjFN0uE5LlpWdZtiUBT7UY5wDZn2VcJ6xlhLvYiH4YfXEHzuLniHDgz2R
JowmCWuVmggIlwAcoFPe2ozVEiUCM6e1KeroRsz7bqJ76yyaeh9GpnVOnBB8ZvzdYNy+MuylYG7Z
fUwFsdipn63d5GRPDBtQ6bzsMGPEuQQCGmi5sLuyEmhPYnTXUDNWrRMHbQXIG4B2Jp72eHadLt7J
hZdhmvJ5MCccWslLnJnfA9T3jVS6XOgIGz5/v3zzDhU/jndiKYqXvtXtasj5WnTYuDx2CbUBYXnQ
0KJ4JPa57N+Fj0ruQCDh2NJ8qH4prppYHvL0URv8MoMb+DuqQuhRmjRXrw/uByP+0BatQlEbvcnK
xbik20efkqpNGwU8jxPbQrDduF/jamcnTn2sZHs3ZnJPSeyhgBJpCw4WPbVTK0VHZG6lWIhIzrfF
Z2cMP9eDnx/zOshPRVuj8gg2l3PR7pUKf9DqHSMe+bC8neE+4M7Ph1eHmo/CwlpGtpOncokOtRXz
25+wUtSTcjOElVh/awcX9B5woyGntWy5q8qx/0wSWK/amjh9aFjf9fjJnxkCyyT8OosKzkC5qlNo
2TaOElMj5BcOkX42l1ibOS6BOVoZJsqj5fqHYDLv+zmtyEuCUdLckTXJjuaLbineU17xYrcDp2uj
XccBXjagGKav9wjRFpIAM1bPe5oT6qwN3r9Tk3yA5gK1WG2GWF5UYIIhEBurjPA5JhyzNO3XLKJH
Hb2NKljPDhxPXbDCeE81+8lQJLQSdt4HuIePi53aDRo0rbYhoFaxNihIWac1PDHworRUBsG5i3Eu
TxpWekT/j9ETPA7GGTGC3LS9uKszZsupqr47NtOHVOOYWsg0U7UfySrCiHgqk2DtGbyAULzI1r45
hbtULOgnJwoPYaG+Zym+OpH+mCrrajTicxN1P7R7V7rjc1WbmCZSdq26nE46R6Uqs/BQJw8k0V6y
zMmJ6zJbBs+yrZdaUjrfgHTdpmnGUzjKL0ZbPsXO2rG6F7OzQDS2PDEs4qNuvzpztk189jSVH21p
K/rqeZDTK15up25i71L2sLCY59ttIfc1ErDQxTePLuBtY5KCmu8Ek9WdpPd94zf0EOTkthvqrUpH
P9Ruf4HQtZ5dCHAyt96sVNw4W3zUIUPneLh2EqSDn/BohCHlVWooz6KVP8EwJNd6tlU05/Qn7T6W
vdUdAsFWKE6xCCV+aQB8jB6IrM04IfJu4wfoWJ+rVKMsG3SsiBFMY2TRY0bJeAUibBuRMNx0aIIc
hcyVMXj+1cZ7bKW0L4ZVOmx5xDZTPE4bDiLh2q6aeJNY5edIVSW6Md1fyjLugV/cNLYrGo2KjY76
A0ZOcZpJrYgKhlQDNyP1HqewwrvIjeowkxpZNliUznTaU2pvOtiEjXusTo9tPWkq5pUBFngcV/9F
2Zkuta6tWfaFShnSUv/XvY0xxhgM/FGwAavvtdQ9fY61782ovBWVWZURp+HEYYMxktbXzDlm4UxP
okg5o5kOz3Z+cCDv9/5phkTQmGy+mppa3MdSUlu5tiEXNE6MaZ11JAuU36zR5dppi18en+k6UIVZ
GNVrnl7BwXKtS4ky1VOmOjd27xojZdCUHg8u6sLDUEsWCpH5mzdcCrJo9zAj32Y9XdDkz09ePmE9
jwD+AFteMHY51lrTH8ScrNkM9ShLT8A29EUuT7N0N0UJFsYOa/0pyb86KU5mATXB0N1lZibdsa9E
sXRHVRNBy4sze6RWAj4rgfaRR9Ye5mRcURRdIN08VXm5jEIfdprKmGbwzzQ/3bjk80aDuM0OOTWV
j4CzL35aC+BbOJgGjqNf4pjlmiI3ioCrmDWHDJzIXyvlMZ6W41fs1H8CnQC6lIw8+FsjOVDovtzY
ztdj9Ntmn63Ek5SP0akO1bPOda5zWu76Cvt64BGU6Zj3WBmSWGbh3YCpvio0JIhwWfDapABchmQz
pAVCUt4pv1yPGgs8hkXtDi8/9YSWLLl1mY5BdYHPJHqVliKRyhJxTrKzD/PAnF8af3wsPThig9Fv
yOr5wrm/SxCWkLb5BLV1k+ZACQCcO8wJmE42b2bVnwaDBJNm6D6khcDzPXUjJLcxznG2As5DUnNv
UDyT5WPIXWdwCsQAcBDNcFcOFKIi57R1tZ+weCc0EF14a/+xY0TkXj7aq9hzv3RT0d3GEG6CcPqV
RfhPV8Ys8zNPwBjWSKRwU5RiRdfv04zbKlAhvxKvF4wDTjhhIpgdZvovSTG9QCy60qmiV34S7LVO
5/hpeSik0mLkJ53HSjLJnFD87IGXIr+Bh8SMvFkFf7mlo/kFOAHviHPosfOPQVYcR63ezCM6gsod
3oQ7MSgM8KY7gj2xaUXhQ8NO/lBDrMOMH20qCF2HGIrqCpIGXZo77jSW18e+1zf4TseN6w3RoUpm
WkPQyMVrp3a/EEvhOpjRVqPh2kwPbtQFhyCi5vJnd2FL75n8Neg4NSBlK69/EtG+aRrQmSTEuNsA
CWticZcudyGqM9KTBbtz6i2iaToEFWNFP5GgVJtDZjVONm/GAJp05yuCLz99q18yD2NsDDtojW05
4x7prkXMCJrlUBfwgCa3NttboX5gJwXhqFY+0qaskYcHxFLk1XrwHW6PPtm5L4kdokLpBcLkvMFA
2EtOssrEaWf5C7kbIlGdMovHixdgHEodEkkHorGi5NDNeoOK1YZ7Zpc4CMxebVWZlWQwARsuL322
zL1E/VtgqmvsAYG0G7Ybp2HOCY6U67hbZtpuaIT1FFX+ceww69m+JKyE9As5qAckML4jndGe7uNE
MimUr0mCdYnJVWVKFkeW9STp91xSTkEEB5vB5nkR9COCcKMyjiz1IUNM2yIJ1/nEUysfaa7/TvHH
0fWouZTGFpm8xjtfgzRZ1wSwKGUOeE2q/TJsdhI187EsvFfbp1JmQa9+XqA1du6cfZu6PiXCmG1E
vW/c4+zl9WvV04UmLA9y5Ea8fIKx2QSfXdvedj6TwNgsoie/TYmEFE+UQcm+9CBWBhHDPRpzODwA
gDYdCOAdgvit1vj6HhXUjasXQDd2AUJAiVGDgbeTWfoiu9Qlm6PcxR6g5DImuNjv7E2tg6kh5SRb
WqWJQkYlhsWVu3WQyAx2EhxKDwA6ELwdoMtFN9QYS0x93mUu2nCvfBO2nm6E1hPlE5Uk/lQ6v9u6
3kYoK5664D5ybx0it3jsgv5cosMl5MYIoOl41yzz3wsDObs+UPojDiQlgK3I7KK++XsB/n2X0dHf
W54Xa2c49kzOaL8zC3WW0LdA3YmAS0p3VzEHBzCKSmES5MHUXFJR8p0gfdsWTRBv2luDJPgzYFoe
gloC9HqIO23YwY7QyFhZjKM3P9eeCkclfY2GibdKo5JLUPAfqYLqZr44DNi3CDRUzcPtyUcMYUfr
JHrsDQImIioODleNMAWkIKvUJK9BGjjQs7T9bUf33lbWtxcg6QIgnBIVypM5aIlzAJGxMzQNVQK8
lMZoLhZ3H9aI5tKpXjNPPNQ1XfzQTFq5Cyf9ZHHqrPp5g5oQf0moE0IQoXlhOoYCwzfWkuZy0cla
nBgEc3ar9S+Bnqh3+5+5n2fghsOT54WCh5lBgQi7Z4XOp1lbg9yIzLoOWSWWaApBfabB51R5AzKz
ijBU5NcL7WNsIvIHW6D2+pR+TCaBQuPIg8c3k2kNWkPB7t8kBWZvIqxvctOEU14+4WPGepre/34p
nplKf6gf/1dVuhJhuMmOnzkOQ9TcXJuhjDb//S7Q+L/sJR1h+nDY8NBY4M3+dRc4D2jNHbeDLpfb
cmVQwM1VP6zaoi+Wms2zoHXzmlRr4+oXxraO8j81qgxYwyzo/x8vRXns/nVFarKO1AX7WN1RWSr/
+lJMHdKFC91n0fbcPW0SVC+uC0yhST97wGUHyrVPC5cUNBLxKE1bHrXMJrGvfoI1GDF1aIfT35f0
P1qv/1dhOOqLfJcVFWkYdWS1/POLKqrHv/zH+i/h45lIy+ny28qs+4+YF/WZ/7//85+ckOtUwQn5
+i8JI6y3//sNepn/+Wp+/g+qyD/+1D+36OzKBU4Yck98BIO6Amr8gyri/Rtuf/4yAbx7puc5XCn/
sUWHKmLa/DFWyr5rsVf931t0698c18NXaZjk5qgv/T/aovPT/OdLRDf4PpBOYJ64nq2swf96iZQ2
oWEdttUFlD+foRvJ6WjWU4T6Cz1kvAJOB2SpSQh2FvaL02oewt+2phH87y9V8Y9V7X++WHXPMWxE
A6yQfbXNVd7V/7TPDwG/1xUn0mKeLKTCsPsPxeichwmimvT0cm2JEKVdEB7akoUsJa4Ew6nX+nPd
1Xtd8TkJNmbC21m7qtHYCGofVEdIKUNUxy14zx7MJ6c2bYDL48pVDFAAhzu8Yc0yzR94NDSrishh
BrzFsYvy7tBHzbkV1o/lyfdhYNmmqeRvtgzVyrDWdjrA+ZlJIusd43sEUVqBKvWbbafIpQSLQ2ZX
NNPuL9d0usdgTlNwp2SkNvhvbIgJ+fcAEFUPo51OAT7r+YFAu89AkVMdEKoBKNVW5w1ogKuairIa
ZPIEi/WNo+OagmE1wLGmPp8Bsf0Ij/xBKmIr4ExGgpT20gakN4J17RXfFfDVpsAAiZa7eWq8aVEU
xakJUXM5xYjnSwGvkz8FqS/LWdG0tj4o2TIjL9OIdXjBm8xh08XjhgyYsvEQMYAwtPJ7RA52TB8S
G+wklP8MlyzsWlB/I+wPEnEC/GTZNVCcW8+RLyEu6J3eVyvSFjGN5cMuBpm+iAsWcEFq3QLAuVZ3
F7PWkSgPAxTHqbeuFGW3CSDXmnH1mTf9SxIGD8mcf1WEu62bQMsXNXQWxFJvYQ29l5Ghg5pIp0mC
7Kvnj70i/VpdeqtA/7bjpTOZKeqIYiOwGAtdm2kfa3jB5Mzbp7jKtzpENdleXRelsSIMiwD+FmFs
ijzcCjgZKTDiUhC/rujEWYyV0o5fTeIh1tlIXIWSwVWZES+qQhw7D2Y7Q/3FaJOsVz4VCoKsaMhz
au49hUeOGUhWo2Q/qNjJjaIoo45sFVRZ0ZVnJt8C7OK+YSiFWxxLxwCMOVZQ5oKf70FYCaRm3QJc
HETQTJgcgLoNHhk97ku/RkEO6tkB+Wza4IxRLe5yRtC9Pl8ajAKLSQBJ6AY6vQJ0dKMY0p6iSaPJ
K7GVRCv9L2ka5LSG2JxZDhRqzfIvClGhg6c2FKeaNfKB7PSfeepfpzD4yawpX/bzWaSFuYkV63qO
s58Ojg/bzvxpZSoiNrBI1OhhM27D/pwqanaFooRxafgUy3DvAGndFv78xEtOF1kIhUdX/O1Wkbg1
kNx/B/BkHML9rN783D9p3MWjO00Pqc5rSiYWKHCX9/xr1s15G4wG7O/+Ky0KFoC0waOig5vWKe+g
hbcDpomka8d1+eXCcduMaF+znHFmGRvlrkuDB8ug2ESrFoMeVEzyWQ58b2t4BAorln4jHsywXqRD
ewN2t64U2TxSjHNzli84ZukCFf+c4dBjrcvvRpHReQjwhHjXaojplRlkS7YVKDF4KXrYMYlP0Qu1
lGigO6y9r+jrMgWqiXcO6CA7IkVoN1yfJXLcQW13w10STf05SV5noGtzEz4hoVes9x7oO9RFNhnt
i6No8OkMF5656UuhSPEGyHhfseOpIRelosmHofvuV/DlLddGSjxQxzpoLwUeDOBpX/5fKj14+kpx
6kOA9dA7n5GGZoue6WIG0r7nuwyKcR8Au0e1SwQ2+HtK49exZLIRzfbOi/MS4UJErUsQAoFPPfbe
R1iRw8ldCXfRKMK+qLp20YCZX2tK7x0C4k9MVJcpaP5c+VJ7RetvrFUDvP+HxgxdPUD/ALC/VIT/
XrH+UYP01aenEgDiP43KAyDCpChUzIQRO9s+n44uUcKbKOPCCJv8qVEghiQeHzQ7VXZGSH89/h0r
n/dt5j9H43AD73lzRphP/uRpSFmSn3FTcjHRdiYHm1iDWeUb1C0bHOYiw4IUX7HkJ2JqSZ8cOoaj
Qj5YioTPrYUrzm04XpKhX7bO+KW57MNaPAOGSlpo57tek7wwEcFQqywGfEEqGuK1xhYSd/oTVO61
q9IbWOStB8c5VgqRjBVjJEQakYHXhTfgUueeEIgmebOJhKgR5zt6veugp2jkANF1EFBASjzDMXcS
XxOmMddwqF+Dt4A2TSVPtDV2BN1kB8+j4UloLBPr3r2OBFaQckZfS4QFoqaX2I+NAw5hluzDcB+j
EUV3cMZojfdFL7VHhrGPlcrGYFRd5sgESqQvqfJKoSQG/6ySd1Hlu7Q2b1kBs4nnG6kbbXwrsvQh
JI6DLci77pDP8RaJFNaqSu2YVX4HCRrI6g3UOQpUK1TKh6O9hykXGMkdV8LDpqWPGDhSySBtpTJC
CAtxUZRATpywN7InKCr3OfLZpQbPJpTvXsWNEPRL1nf/1hNEglOZUn/0pmXoZu+ymvtDxMobry1P
GJVkQrDZ0wDwNlcZJwFhJ1ZD6olL/EmfYeClaRE6PV3mY5FmoKXyUsz8CEsCMfFnwD42UakqbPTZ
x6YutiwSV8TwM4YHNlXRWS+2up2xY83Ln1Jh6gciWwpWHpglqp01W2tXpbrQqQACH3BGxzjP9dco
618rPSpZB7sRKhCeVoTENpuqFYuYTJ9tNH7ndkFSTUeMyFii2G5int1teAeqV66zfHoeC8ocWymP
AEq+1+BPmKeF+LOz+kkSOsDAmvwkPloSsqN0kCIEAsPF6qcBpkXZ8FYz1q7KCcXIVCkDNtvsNvmj
W8WpI4Mgk/ndyIW/pBHWlgS9hgu3j5idly385ObB6iymknVGmG2qHcwwGXeR2TG7d+1X3elBdyaP
UuNboEzBP1MN8zXAwbERqYbAYdpp+A4CObkwv8RDq5vAaTgzF6S5csS7w3oWxucUw10daiGYzTBD
ICaHfVQ6XozAeJKl+RtRLhM4/ibB2KDb/zTnYWvn5fC4NSbLuXo6EYcIUAlHxAYppyu9fxAG7tqn
E/dSNJ+586N8RKnUv2KWxIzw2VLG3kTfjczAy8qTyitPxEcVZ+fJrj8Yi2E45HeHsGAHaYc6snWO
NnN6I4vImsTjzLKqPKLyo7PrxUZgAV/E6bBrJ+fYRO6PH4uCTYW1s4jJAIuEnYXVR6g5PngA/zzn
bLC9AdWqLrU3oQ37WsQTI1m2iSksXUTal2mg1JaVkBvpSO1gRd1bzqFo6vj/LdEvxaR8f235ljic
f9D+D5SBe0ZQu6GOs0WehQ0pfzHn8/hcNKO+NHnRECMWQh/Y5wQ0//o3fOJn0j2QvyKCYPBbPXGG
kqJQJTrROtwReqsbKsxXe89yw2SUkKYby6e4RE/PMNtacLVx6E67hg30DtXVCUuRvc+MehXl2V4m
zMYchjOFn+wNJ0kYB/rjqo32LKKxg2sp785UYgrq5IYakiFDG+5am6qDhfeOEfe1Loyn1CdwyRrb
R3qnb88stnVV1pya1lkSqMvcDZMvyd6fTl0e3I45cFSb8UZ0ctd0w7PZpXd4J9MgNjWva5z1aNWn
9dKZyphbHs/u5ACPDgyc/MNmZD5syxOyMQLmiabySboqGVHXU3impHjWIuSsyKkkwjuiBn3/0etx
q1Lj7QAzUTwhshpDJX44FtoRbsd1iNJTqBDUMuxudTLuI6tZBoODujA7BVF+NJzuoDFjNPVhn3IS
RrG96+vontjpd5RZu3TPhBC9BNS1Gj1XbvS3qmgPpVEcJzG9c7TkfGg32b0U/QUw222u80/UO99U
Y2ornrPnNGb/bLF50BsWKQ1MiKNfeVd8kaRjY0vkNAmuWb2FD/4M3IALyM7uhYGomlPLdj3cbsFV
RbsD7j3UvfnA+uNcZFwBMzo0jtvk253qxzjFIl8QI10V524cNwP0BgyfEvE74NvshHHEW/jsEE3Z
f6RC2zZZ82YTUyC9/HMUJdMSeYmJ8W7TwzglG+GPl95eQ6j8Uil5AdNS5ZNsihEX8lmOKxUWq+fT
pSisz3xeaNhq/f7NG7O1NetvaUSoaW+q9Hj32pT5WTOjW+sfkbiu1Hfrivg+JMl3a2rXJpKH2UpI
a5QHtoHnqO5vBX2SnT6ZO6fPXyDR3YmBaqkqOTI9iTqMYY5lUlXqBI2pfK9AmqyB+ovrdQd3hJgd
5isF9lOuksKvtiQx3VIVmWzHJ5cjpNazzzBqtg4VblK7W5DBJ1PFr6kX4RgHS2vPOmtXiI312R77
S4GNpCwrMoVUu1afqFyOYJZQ4/Y32cff7L5eh6g+JhOHWwryx+M198NtAjYMgCk7AWdtF49YNrl1
81XRUyQEpgoAn7KTbHknsCvZAZ70FBNxlFecB/7ViCjnJM2bY7WHlterh9k9Gh+GIjsncHsXo692
YYHagcV3Nxsu6luNGv8HUWeseeehRVcfPLpO8PL3D/x9PUGNUSbT+kvXaBTcX6LKTuorj/Fwk1hD
u5gAyCaAkj/DQM+RoiTzmYRQAOj+NXR4PRiXVlE63ngaM6jWHyIKF9D7FaPS/Ehs2E5dNEkkCfdh
0Gv5V18vzpaxA0F/CLmzSkgqC57KV0MEt470VXWx9mF5TGR8R9D6qCP2zdXeW3fHLzRqGKWBenFm
LAYz550e9zP0jTGF6ywq+1PEwLpD+unBJl8vrOSjZMeKiJuJdj85X7rt7WlifFq7VFtZ3oAKKZVs
gkS4rTTvkLbItDh0LyUDjpU0fxo7sB+0luqy6d+rOADN6mC71tc0os+d6D4iA7mHALv5F4wQ68hP
B9r0SbRQPyFLZBbpuTw+LpmMKc+xA00BB4cHztBhSUHzZ6rxxQ2QN0kjSaCtwpRY1xDq1TBkV7Z6
WclOQYzOZ41uPMymr2kcTu3MjHqwsYRME3F/9rq1ORkGqM3Llo7XEgTitZ6Hc2I5sa/2BXKQ4YDc
mYhEC9FolZL8yXe42GnurQc25Iz3wXHbzrsz0Jql0fw1t7q1bhAqtN60CygT1nGktOXC/q7jYmcP
0bQPFHkOf6dcuBNNYoTinNsj3IDuQQDjd1uRNo+lyg0p3pQWlXPPLJR/JcMkXccVmHg5lsu80F/0
gQOuxVFfFVRQYxmhdnW1z9Sb9bVHeC+yJAbtZuUA8+s5fwvnF+4YVI9K7p242RJmkCMIW7HGLNZB
SPtR2JFALN14O1wtG33us0sizWWjeb9sYKtDJmo09jQMwL49pJL31Ji/LAtG/dQ2e8EQd6UmRjXA
zDZkBz705iFw2j9IbDAdinWOf28xKV9DyZu2nFyOqwmozzJuo0/c99zxotm3XqRSFcg68VyyVZ20
k2ffz8g6nncFjVnVtv5yiPsBZlVdr0232elz5DPXCQQeiGwzmQ0uGDtceaxvl9ncp4+thQYM2MEf
faBgoXmyohql+2ydW8RDfVfXqzJXZ6ob/bhhv1V/EwJxcAtKEwcN8YOK2onT9Bvhj4evDf1e6yDJ
AVx/zIHipCRrphkHfgYFB2MmumiPO3Eg0gLQBdJczqp1h01mlWotPlPj7Lv8kp0SIjpvNPEJJkvZ
qkHNPmhG9sDljRovCx+iEJKCW3eHBm7J0p0rUsxM0pXlpFo4t0IGR6ek956KvKgP/TwKhmM8uuva
/FVG4ohKJZkhzVTs5ZkPNrXbHpPCeU5nSUeVSf2xNki+bTjQ4TCf2dvHTwiBDzHJo8i1SkR2wa7t
x1sYWSl0zIhAIr85RIbBB9X45bf4+uqEKWfs/8JW4nQf0ZLTl3UZq+i4nFjixDnRe55xbn0+jwIE
oXSs0Yr3oFzaxyh1h6Utg2dvLG/wOHQ2DZ2NIXk999wmXsCem/AKGpd65RkAgT0eNZUn2TR6lkHi
BJYiTVaLyUGwFMAjrQ3pIfZARdwrxSjTO2eVO15/YOSDnOqtyeIdrlcgBkWK4sOpFl1fXSSRftRy
JEj1lO4G5m1rMJcDTSlrwebTjHxvNfnpEzN4D3N9UR8s40Ra7CIUXr0Xff4nrNtbgbF3o8sK6GWC
8wj58bqdUJ1NXYxkUi652oI15QOOWT4Y0D180cF0NPx+s+aiopHpyr0VMFIfB+MksPXu+qk+Rbn/
agN72ivd4+AGf1y4tdWAqg3PLqQDHWxcG3L4VJnykmbcawgXgdOCEHzoeEDTV/30JsMOt6XvEnIr
hkJsG0eshAGYusQjIphGL1IeMm1RPpIz8FDnuGt1zSrYbKOv0fxla0UgTro0XJX2XG1CvTCPXVsU
a7OpfsuueC47kEcuOLTELT40ZjzbKp4/Ss1zeM+QDCRQbwL1axMtJo0Q9X/cXDRbzMw0DcYuLYt9
S58Ip4lIkbFB/OGyW4ucOY1r7UiiY6Xbk96akF+3jAn+muYhXoYPKYiIHa0HofEqj6cxIoTkyv5R
f6XCwFTRgQQZi4kZJ36CeEbv3lXF8BAC60304SUga5tSdnoDHzutG+3Z0KLPyTWfGbbMDyTmppug
5ShyZt6j2MyN1WyRREgg01Z4Aa486zsV9vBcac4rJYz5oM39i968x1Z4AlviMnQ0kew3/c0stGDj
ZU2MVZr+DIUn7hWDh5KOnksnNw9YmrWp5XQaUXWebB72DjLkgzQSbEWlDmEDtOQiSW5NE1koYYxo
m414GerBjBh2qamnHjHKnU7ZGA3rLgd453IYDET1bcMqxrgv+FXKzHgIMZJruY4BYNIpBXL85Mjd
EYz0dKR5i7KrHT+bonzxeeVMEnP0pUB+G9vGUfLOgHtahzuYVy0DTdl1V92IjVNElpfIp3hnm9Fr
jK9tgTLW3DBAwkI8GBvW5GtUHJtaaA9TVbOIt5xL2bXTuh7+zCyD1lHOYy8vCk4TVB5SMulFdWoj
VCSsuLmYAFmR9RClXQXcYg0ukMAbXuOmctauNnbr0ciKTVwBpkDNjObc7FZT6j9GtaAC6MOXqcvN
h6z74mRyj2C1iHZrNnMw7luwBcDL/XoN/u80R7qxqmzA5FIwPChaQlyq8BBDgM/UnnlI6g9gAm9W
w7GTMZdo80RuvLZ5YmBINAyhpDxTq20by/egj4xdqaV/cHsTlSuUDwSdYNkPFg9xoa1nW8Yv0nUO
HpFl8MyYps3uQ1x/SJrPg7T6bztLfmVmcsf4Uoe7g2o0iwXHJ5vjkmTE0crWfqb/ZoO4lIgjwY8J
eBue+1R0yR96ArnJ67BbbjMLhOQc1mQGlJSsrF/wfgAvpJ8gFFWmr2XC5qLMUD8RTiyR21A5xbPk
FuhgjMTZtnJiErvqCeEYmr4uE/auK/xzEg2I+yFVMpPAfhDa9joZkeO6bgQ9MMm3TCxdMEomygWH
Txg4WxrsvIuahqwa6SQwI9VItopPxeGQFMkLKyBB3em/6xb6oW6QE4Ai4hHOS1vmn9Lj6kKUvgkp
9VU17GjtI9gIRtP+NkkJvHJmerrEustMrNMY42/mMkIXDt8U5Q962XgNefTXNxKkYY3+E5jjzqmY
9bhWvdTxpKzYXblwViqGgHZ7kD2yZOlP/jbo8X6kEezkEfb4qqmo6oNxwmmTqN1jJbfQ4sq96MR7
jneF8XWtrw3zG+yatjPjFwog1H3J+Jbo3k/FogBFNER5C4ojWeyk74iL5zALdQ0B2ic3lqDtRoBT
PoCT5prUJ7PlGpQKWENSp0mTJozDaBZUfcOfcW5P3aQhlhySaEW0FNEnMEwIaqe0R9XBmGNi09kD
rzC656BGKotMfGVjI6C6OlWFrT/obvEl6L/dit7DEUCGevveYqpBAJo+OVjdQK4uighWaBFkpMlN
NjBRBnhGFH+O+bFujZEQ3Q9WJpeZvc/SruUtjtJPb0wAo8vL1YqCX9XQxt13WmPiUzrXkpdLv6l1
6fcwU2eJ8qKIM1lC1TBO8d0ygsvUBRsxkx2XIXwS5TEczZ2htwfVNyPR2VfgWdQXQTZ0Rrpwckh+
7PvsO0j8Hztm+OBmj0N/dSZtWCDwugZTxz5Xq3Z94A4HO7cRx5bzh9Mg47Jza18YqHwLjeeXl2DV
HaDzJCYPVsFGtdF+J1O89ZEmNoEFSsfBk+BVub0wxDhTgdeQ5ObHriP6SJPcQ9z2n1HQ7MKMazdH
Q1gCRoF3Wtca3R9LUB00VDCBy/QAXOjG9CX1Sj9Ir/jq8d6DCAGgWwXp72hUltocXKt5+h6NaaV3
/tXKtBf3kCUxzgf/mpZI2JmqnrUoZw1dnTuEqWbM2MFjtKKhQBwuXaZdhZGfawGOo2bSEDI1Rv+P
l5cUb9BUYXgnFOwzGrJjactLEbSXUIUwp0dvYuXUxuVn4pk7zHsMdZk+GsHHP261WGtucRl+l5SP
AQ3byHh28pLP1uFv5U8n3VQtQHVpX8uUuapvuFcSumPzo6hwBtt8QdsrX9FzXiYv2vtEuzseXzOh
IHHp4dXQiOnQJUKhG+g3ywFj0yR7NOirweovreRRpG5az0io34qNw55KfVxyQi8aCwC5jJd2FeEC
zon/QXFTsemMxIsY+psTJJ+2Nq3hD25djdbBVVeR+qQRc4XtOBdjlrdBFsfU4G3ouc5QU29wcTI6
vEdDd8OncJk1DJFS9jdN7xfgG1dynA8tT7o4z8+GR9/Pb8QgbC+cGaXxc4AlpB+2tjpjNuRoLE6y
6Fvvk1PA8CQo7KspupuCjlAanjNOD3tiWPL3yievEK3RS00YSh4n90BjKtAecMUs65LvqOMkME0I
nJjkcebZO4tBGUutO6KlhbCaOwKKUxdoLzrxjYyasCTfwgASxwwMhJ+u1Lpji3WWDPdrFbFcS+Xv
WFEu0Kg91Mj1ioywI2FQUyAKq5aValLMobpb2FZ6jFezm00bCd/wMReowajKLA0thlHXH41fptvK
dje1Lep1P2pXOL0XLmO2Z+F0n8PuB93kmsf/Lki8Z3KRkRdUrO9d+HRSvwdCf7P7EJ49/od5wB9i
E02hRB1yTSoujXl5I+iJHshmN8LdcKi6/HNOYGNRXd+7tnou4ZYs7JybI5osej8e4rSRzBsZ3+1s
By98CYJI8rNkSdidYfQQTW8dg7xY8oAskN765dLmZbmeu9J73g+7ZddRYYtjytNdI5YmuW1etLTj
i/K2J6mnIus+4Okmb8Wkvc1EUHBNEbWqM6GpSP80dXmvnPm99EjI8syKGBX0nkOVn4tS7suMMbyf
gcIy50fCRd8ck4GKnOSJqDS2JAzHNDan6zpHQW3N3s7UCPLoC7N8HmcBUg+1xZiXqCOwFDEYWFax
91HlXE19S7qY/5HENwRR9qrGYbaAFXLwLLiYI3qC0t5XtbYd0+jkpfMmhGvN5EmDPjaOeDagWrJK
+Gq69thkyRvuZ+pbG+xZ6HiPKtckq9M3XSKpzdrpla0xEcghHaq852T5jeSOZtH8nZj9Js4dknXa
V3s0HpzRGra5KD6kY68sY75njOA7aJ/rIWY1FQMqaztGOTq+yKWa/bTY3vSMlrhmxibde9H7K62a
45Xvd7tJkK7RBqRrQFhUgnBv7repjoDcDw16Dwn9htSVIHFf42JbklJtcmuKBH9xZl8aG6d4RsfL
oE8TH0JjgCM5Dki18TLCBF1taUIBrDB+FYo2R1/EUq86Oj3nQFvah5z/yO6aLvUlrey1iyNASgMW
nRLyLOFyCFdJm0etn4nmUUzmr9ctg4RhL8zYTkp+qdzFXhEVMJdjxYdKr4TVf4XZxTTluxZhXyCp
Dp3DBAwTGGKisTNgeifr8ogrfFoEUfSHgeGjKDkJwc5iGjcwfVAzmRMSdFYbcDPU3KzlH2WtcYm6
59klkhFxBBqNwTyUNtaawDinDGYC3bgVA0F0xJTDNmhTMjr97OSSXWc5ydXqs7fGTG5Tk0YbN0tP
VfxqBSEpvvo1IRfDH+R6qjg6nRALJEUG1uwZx6OBHiDxoSRWfeo/eVM8Hapa/x5ZNQJ64tvmG4Ra
a28oNt1YPmByMkClRC5mK9YIYIOhLqKERfrOtorem3quK/842hPOHlz61kRGBUJpVElfzvDW5RH+
95fIQNLf+eG+d5lX+pzxa915JkeYOBP50vrhp5FnMQKfQWNWO74GIwaomLAwpTLezHN5mWPPAhlA
L0bA2AoyBmMS0IUTu7w+YgHjKZxr37IUDRyiMy525EueFzwwpzySYCd3yC5xP2UFPjzb2tic+oRj
0Rlo8mUG4rcqU42QcYeydTImyPQF0fKiSVQBhREIL4kLgGVNSCfgBIIBBJdCPY0t+FY45IHTPcGx
Hze2Cp8DO/s9MgHaDJJh/9Q3PZ616EzucvSAiGfj1y0jGe8WQwDG9xi6G6m1O+HQLc6sLbCcXLDs
xEv0Tctkn1uk1LS2dap5Irlh8T2MXC691P6duzNpbhxZr+gvQgemTAAbLzhTpChRRY0bhKgB8zzj
1/uk3M+vXfGG8NJedEd0V5VKAoFE5v3uPfe1bfU3OG/MCXdieqNUK1lkZvoecQwXKb2WkW/dDAqE
g0KdrjhkHqVlY4WCkiG11wr2h4Deu5hS/U7LtO+4sKj+tL5kNaf7xpoeHS9c86KUev+LOtloQxkM
9LIx+oIjLWmad+HpYrlqripg6g7UgyvmR1KjCHKEoY6QQ0qTnBnz3jLOv08izH2pnb229jiRae1+
qe1RhsRrGYfWy8+m1ZGQ5OXTs9uK+uoQ+BAugrxczyy4YT+/xKE1rDuOaQSrszujbuoDxLOHkqFO
NxgDE1qCkxqv3dkyj00Y42yOdASxEDVQb7/m5KkxNXeBneRc6L3i4EWHOcJtmDkOAijP2OjST9Am
TLqjrCZlxOEGvPQbVPGjaYZwYyLWhcFGjkLtVw2GuKlZvRBCVmASD7PGq5Ls2D6ouQmJqC7alpsw
z4I3hI5bciY6DXLTfo5AKmheBE8oVuLyRBk9r6ElLaOfRaLgoy7NrHN0IaIKXWCag5U1UgIFqQdC
GhaDis2Dq6rLxybVeKJ7sclVsbmTU3EuZ0ToGta+RntpQRxZl7WxK+lFF3xKkypKx6XxqlnQZ//3
BuTd+mH94y7+b7fxj4P47//1zxzKfzUo/8f/EQiYZTkCX/g/h4BdiubjPf8ftYh//pk/DczmH5Zj
6FiVHVPnne3RqfZfBmbvD0l4gF8QlmMJOFxYdv9mYLb/4LdLjMNEnyWgMFzyf8OAmX+YoHQpOtNp
2xamZf9vDMzWb5U2pu56lDB7ti5M28AU85vdvugZN5W6xfM6kBagZuQjKLKKKRX6/mBP2ykEfqcx
YLeztRoaJ5NBlpdAhwbcLxvA88zWIy2h35aTv2Flc/H0BQ+tVmTEfAY8fNQwV861oE99HUzJsHLG
alhl1koPOOtrdbew8+QNQwtlhFBQVPJpkNCT0rQ518P471Bjv9fJqJ+X7j+iVJQ4YRH/PV7QScMm
MmdSrp0xq06VwhH3/qXUyG1JsyaJI+187ZjDMaiDXV1ChvnL3fEPYGfWb1VS2LNVT51h8C+LS/67
ZTz0OyKQYTehheTHqIYM6zaYlnrNfkzc+CvoSC8BNSaf00yMwW0HJI8VPI2T9lLXzKfTnl+bjsDZ
CXbJsFwTz8AF7HBuzkCl1pNE+mv0+9ZkNQegzVdzAL8SsyWmhDaEEIxmDHp1EX4R6mz+nRX992I5
9QOqniZP9+CY6fzzP53ozJkwcXSgjFy6U5ZjFd34xuTyEsju9WS8M2YDRb6I3xxLOzXQVYeJn7h1
OXFZkryWBZJs0TYR4EXMbkXsf5Qq0aauVloWb54/bzGh05rM3YcW5WPoOSQ3bbU2q4mUomcD60Hk
Rj9CySRPGeLK1u8sOGSYY0LeuO1eK2W87g1rWNgJt3Nt37XliNNaUpc5h0T9fLA4K3e8gST+Zujl
809jD8fGGbGcrR4gtOCTjfIH7AhMh9z0suSgZ/4wQ/B7w4gBgd2+BL3/c6pk047sFgNznjlE2cV9
+VQqrz2OK31BC1C/TP2BahMkxaTlWAjkAWb0mxkgX6CCcYJueEm2SgecSnWxRkwDozGf2qwMlq7N
F0i86KmI7huNRGHjXnT8mptJ/dHB4YsEOdlEPVEScIY6MYffpnCJtGFvi7zpjaHYO16Rwyj4PiER
XPKKwFuQ8jgMEe1CVQx0QIeCF6R0PZIAxrEXLsKcsTtTSxoEA//kMMJbdEgPi9nrt3PPh1NpwMmn
wdfgAIEQNmV1H1c1V4JIFCFEag+YtWefjahu4xZDDm0+hks2E9PwsizHJ8x8ey3m0JcUkPoiELbs
vyD7vgZAzJnEGjQx6O/CywY+MOXjZXeAWtd/OG2KRuqDx7ALwnepxQbKtnvm8sBGyVot2adycvKO
WpCuOd0yQh++a48Tyr3bTp/VXAF0qlf5zMOjoeUwb9oAmWLiGhA1+slVNRgs8fVlKxcgYMolq+NR
oaX4TelAGXY71SXbUiKUwgx1vFkcGArVwIHQpWUIAlju7Xo+uhUNsE5rqbz+xRv58kELlSFTHCKl
YDQzt6McWZ3An32VTrXQqVQp2mmJywzwPnFYxokY9eOgXMUFqAGDdFSH7Dv13r6E8p/visA8M+r5
1NVn/q9XM5sX0V8DMOph9xg/WS4HW9f2dLXa/SV2MgGQ6/yimbi7qIM36pdCXytKbOcwtBeUWyfP
aQGqJDTuddrjWZBPsE6/sSEs1G8zW+9dmOt5gp0Wym9aH75p51ZRRzqqZw4pSdCgmfJ16zI7InL9
Yj5sNC/jrEQcS8EWwms02qyh3f0EPWEm18ZNbp09IU8zjN3A1U5El6lFdcuXf/3Dy98DYtQdWxYZ
SNsEoshlUL/+lx9ed/QpywSqZVCn8DHMtQiss8Tf1AN7+PFYDZwtcf9MHYSoPPBxZMXfXiq2SUP8
XResSUNPKxkTbV5CsBGOUSFPY5BeNTvDil7ZZ86V3263JtN8VtiEpkoPnR3yQsUw7Me0obfMnefo
OtfVC6ifIz74qxDDenCK3Q+eeOjDq5EwydUuo9GffLt5URcsxkTCt/SQauNLOkTXIU6v3oApqQ/3
ytA0SNhBbfMSGi9ZIu+jiu+HLcmWQrSXMbHP1tBvYys9UjG0+teXlR3O7zhMdWGFYeik7zxJ+us3
IKhMelwakt3z1BNEjItj0zmgJG+KQpxlSvcFt44+Bd+OSQapW/Vau0djQjcESO8k595wT+SVz+RN
r2Iojq4mT0nPFe+hiBmBTojQcp6r+rFJ0u+ZRhOstig2iSXOROteQv+uaZ3vCYf+Qs1VJJqql5r7
2YQwo74jkZjrKUPbiSSugIjiMlMkX51w9nTQEPiI6nVVpE+JX7+4gnCKPOjtNW244E53JiXrASvp
DpNP1V4YAy9zUM4XeIaQt6Bl4LdyX8K58zZUn6+8pB7WfccSXzrc3dCqbYlimOFWWDjaNu+KZlWO
pEKHmM4KLSRl0woQI5zI5UiHT4uqsQwLFzSTmyAghvS5V2DexKztdabroN7oZVERftwQJJVUrH/8
CfgTZtxnwWxR4IPak7X9Pv0hAvA2oNdqBq3fKWCAgBxA0QHNsD8wAZ8TFX7hd0+BBqRCDoywB0YF
IQjzlxEmgW/hNsIiw8GrxYZBMKZTAIMhHHadRQetpQvAHwkuN6AuQ/oZwz7wdG7u5x71j1llTUyl
PzVx98Rmkp0cCd0UhsIES6GZ7nKtKFkhvV3Rze89zIVcwResZLid81+MI/IlpkfloiHB70c+rsLK
vmEn/hwT+DL7GCODrq+qmSP7oIAP5MizSu9vBnJzI9CtHzCEQkQ4No0+5RDSfoS+yr1AvZzEmOQp
tkTHpkVBJHY+2Imph+Y2tU54ahwP/83bFH65ilPRzhArhGJXxEAsTHirDN7bqy5xChUxnTuR/Cps
oPaRYmAQ9DI9mBjj/BUqRoZbEDP0wWaAEzrqiqMRDeazy33eAdjoAG1IRdwwOIyuWr8g/mHeRQOC
VzitRtvEY9ryFpOUzfAMjsuOtIKrmB6DontkivMhehf0juQLggBJMuiqEEEKxQbRFSSkQ8HvdHhI
RnayTCqOANGYXCoJXmQwkcFmgCOOIo/EikEyASNpmvkpE9U+VZQSnwpAxO5MTeXqGyp/KYvyA5Yl
z/t2NSLYhaMdCk0+ME73bzQ6m1lt4ZKoADdApa+hxvzUO7q7TRn1VTaeMxMXyzBqYJhQfoiKob+K
4tHNfJTJCj1YycyqH1ZjvxDG+UPmA+9ow7csKBlZp2TRZr16EOawbWooF0naQrqym2sJJ2kRjzlb
Zxe1QdIHV0n/E7ccUxKsNakRmwsNmor0YF3lJCYLAS5j6gIwStktrQHLdn6mQucAuaA4jpiKTPdX
Ux38nDaAMkM5MgeHbmo0Zp+0PnypGJllaJSRjZx6Rt8r9xOCZKWBdKpCNslZOX2CowkhPx187sZN
zNjJEnl161c188UZflICUg1nldrcUjZRCMxTXaF9DR1bF/wUW1Ov97ZqFSvVBpxQI3psxB/JWZOQ
HWa+ZrxObSqOOg8CDBaRbxcG1S7KviuPR2SuweTHNqVMbnIjC+t5mP1VR/3LwnQVbJbcdBe9mlAu
1lQYnMcJuqlFAp8ZN/ZjLt1dl5HJB6T10DR4BMGZ9FOJV6AK3+SA/TBz9X0bc7P1QE6rCqOTNdiK
0Gwfsswwd2TRLfyA+16nryyDSaeTokmyuVkmdP/gIZ28DYQTHxbBobPqW5wUR6mXFzPuroY+ZEuw
cDw4CisaTtdZEiMYsdXVnKQ8tdmUct5Mk/2F35yIX5/vXTOnlEVeAKPsZule83aCXOe7twFeJpov
YFGWtGgGdsksNN5RP8VbuywZckb1gkBpt2ra/CNTPsjYiBEM24M5dVdMUR0B0ZqDNSYXr/c2smdV
DFX1W2h4zzLireJIHT+pQlUNMVpqOOa3ovGrlWYpRHdpXJoO3VLv4K2FRkWciqHMWOzLUbXx8Dw0
dU5cirPCQbjdkTE3O7DYC7e2lXHX6mDF8JiGhykzzrVNVjVnM+HOM5vI+JPdFVMH0vdrXMQuUR9r
uBmEs7ZUH7wvWIRlzvbabfRvBHabgGW3HYfqUWl3Y6YYscbWldO7Ic8USAarpnC8pcTyHeTd01QS
28xaUJhBXgPuSdk4srLoqLQNBRtNkJ61gS/K4OHc1GpKD362y/yVNAu4VC9s3vPKYp7gh59y9s7J
5EVr3GwsmgAb0fE0yuM0i2RmyVbezPd1lB/YDq0rSFrrztKMVRIGhMHsmtFc1p+SkkYH9PoX0h97
BFMdSQSRPCW5Vhg8Lhkm8pVrxccKsXOTaSSl2FWERJLgDNJXVAswuIwnEpMlKsUnSonV5Iz5eqqe
CMo+lfVZIUv9Qn7B4r0UIxiwCnOn2dW3iMxnMZuftsIFF1N5X40U7k7FegrmZ7/L2M+67CkDECnR
mPCDp8Q2bOrdUgrbPM29c3PKmYD43egWr3tae2Cx6d/9TJvaeHGr3nkrZ5A/E0k5xla3Zlc8aZzT
F3WekDCKHg1P1UHUDi8H71R5zcqeUYMSrbw4o/NgVZXYwleZ4QLleMhspZHTMFiRUkzncu8PeXvi
tEDpGr2gzRy8YiiBQGpHzOSIoi9LzSMgKqDdRDa9rGXNeTccuBFikERJxwakacWpyzg3OUyqmLnN
HyUB4UBj95MpBb4RZbdpxH0wXKokwMbBDmLtMRs52zlGjJ65ahbdgxsCqDMolRrXFJvWZVvXDYU8
lYvCEt25jJRmCZDIuSt8ZmuNikBrsTwyiD1V/BSYVHJnhR0Kh1tMWQnre7lKmIuu0whCuuj9YUf4
rKiReFmWE9jDnYF+1dX0t4BFh1oKf5AnksQ44wTBi2PW0GIg2oYrUc3uSkswsla9/TXF4s2Fb7mQ
jf6ahdGjX3PNEH8YBRhrLSYxmAQTOXEGmyPsZ927zTo0eMOFkJgaGpLb0glsIP68Ywgkzc69NDiE
iKkydgrkm9hRfBzwIi+/Kh3uCZtyADpwZO0qptIHIcOu+vfBSi6uXSQbQEkAjsbs4GkszW3bWovZ
5FUQZsSx540zRs+DhmxlDq9TAbA2KzecvEDH2/KOmAL5BDYAhy6+hYG5LsaIkvKKu7OPGMVMlnFX
VJQYR70iShoxufQ6fjHI768zYO40fM/XwOF/8/6AsEY833eba1V7JNRHyiTdGijo1BAijsBzRjSb
BaGhr9tAp1FTNQ2XRrAfGTaTCiQbR4hspTa3iCraG+Pw69fz4Jlnm0yymjrU9Obl4dJZr5sKhtDU
wRRLNWc8W+HSuE659UFJobEsq5aGbJNtXTzQOG7U7TZr6is5JaihfriLohhPsC63YSOoWxZXswJl
LrIJHM1wkF6ubfyMcYzbMAuYR7zR5JF6/ral5javBiNoLt6O4MHHZAiy5gLjKKGTIZre6YXEBAs3
jOol2KJRyZGm/hlQJZemZRDYMSQds+petqVBXGziCk3vqM+bbhJfk0dswZZwTaUTc1AOt71AaTLm
NaKshq6CIduG71nUWJnDGrt7Rkin3sdRR7+e0nEatg6wip9zz4nvggTGeavZz/In0m2R89bOVjpF
D5VLKVfc2de4MXZ54ZYHjnbujldwDBxa+DdNn70OTsea4VrrQFDhm5KIMFl6VgL4+mynBxIk4KUX
ephCfwjZjM4IAS2hjZtKE9EmnGr6+niTG+y92zxjUleYKCpuzWZT/jJyG/JQnDT70RzxXfGycyod
Gx6QoKgh4U8RZ8mHua11Xp+EpfAi6GyJEv3eK8yHefipIaT9JiSqV07tUkYltFKbgUwNJiCz8tvR
KsHYB2gZgdpHzrIrN17LulBLXiJGFT40nl8QFHOeegl6V/jNfR3hpJ7jmAMo43rbrpxdgAgKFwFj
g6q90gdic5n/mLvoCIN7qlzGxq3yZkhD3/Ye4IQmxTltYFghw87rheOWGRDAYZdmdMMx9NFastKb
1hrFm/ps8nNK41tyTLvNIbePmL61yZyORgP+KTdKZa1PQUPNuYvnyqMEVfkGceY9del8yArrgu15
VWXtdUAAWxRkCR+78tH1N0IrYRg3cbzCnEAFgH8edXCwAsv5DoOMCQNwKaX1lvTiQWjmtxWDrmLi
/eTWQPRnjV1kLfqvTlHFmJSOVAExRjfvvYCTfG67E67H2yhv2V1I/TZS0TpX9o8FuxU+E03D1SZC
Gs+Hc2JhkCpApawSapCaHrBhwDwNzRyGnBmGn+lsAkiIPpjjQtE21b7dih/G0MyWaREtcWrPq6yq
2Z+Iy1gR8aD9YtdV/lczAZDI2zrfdQQb9upuj63yUxFg7gfaH4LSYA6OFd1k+qoF27nezqYqYUhN
Z29m3os/Q29PShs7sY2RqfTHlA0oj+yobrE8hX0RUTuy/PmmY+6j0izGtY+QyOT9qbTjXwG7MbX3
wXFINyom+r2fJA8WPfegqKILNoX62LQhVa6yvqmQ5mCiobnro3eRY5ndKKY6AuIpIAS11clv+0ON
n3wIPkH9kXXNv/QxJnHURKAyyooMJZp5QQnWJs3ZlDn5foSoeq/ZCQeNLvzsBQnohDNpkqTzNi/7
FHn9XPTo70UAxBYfhC3JvydWXrBxyglEa7Sv6k7xIVgVdEx4mNlR7GW2qdhtkwVl6XNysgaoZcSA
YtodqBy7s3x/XLbgxNeBN14Nx93QwgX0SsFSWJGWpTdzc2oEdHUXT7gpif4hs+ZBvGlSprOmH98U
oXypbSrWakE/TKdTA6aBsyHDi9toXk0wS8nkd5u+xtrZ49wJeBFKaLRLWhCw34Q7/IzONk479p5R
fBFxh5/Nm+qlfW+dU5fYxjDT59AjjHA8J/XPG08QTTo0KL0LvXX8tU0p1kYibvMqJAVhOZ8sasRi
GuCSnXE1JBsKwYibN1nnbi2qELDWZABWZi+kTzy8j4dijZGgIm2Qsz1ko/Xaxe1B1Ai9HPJXZQuM
IsnvepvBgZbQVNK7cpMaPuGW2J2emmbcmkak4t7jZuq7V8AmgFPuHaeK7+O0QFWwuxMVhRIKbNLd
UDN8TDT5Yg95fCd6vBFkdTD1gMuYrf6+rHh+ipClAtOxXDYl7Gt8RdYQ8MVYy6PevBtygOqyG6qj
2Ru/KptaiInFe9F0/aUpR/KGVbOLvZj+vogFHhYH/UMVzrkZGkWg1M9yG9iYf5Mue+ZwdpqohEx0
es2c0cYojMXdyZivyDpfBbqXr0lHrkSytpL+Wzg0kjkVOIyQklewgHfsEk8tQL5aRnJlWuIyNfOe
iB8nX+rhM7cFMWxAE4Vb0S4sw3iCL3fn2KSWpVFe0jzp17EI4b1q/nkO42hL3cTrHH9Mya+asEZO
hWVfuUQg4yBb2g67X1lxuk3UZB8Gho9fxoNQnXcajoR2LZjO9QbaSZpMrMZOBdmMsRXwinhdagEy
XmDe9HTbMtZnQIoOEpLzTCrzO9Ci8c4pGKsIjSdFEO+L0vRpTHno4pn5vxf3vzq931WBu+yqZJtT
O7igRec2oOdpTbrueTbFgyR/RDMlqELfGzelhGlA6B9DTJW/R/7jiMIL52SV1aB68owpYzxtu1T3
Ocrhk9HyfdZ8mpX4cDKQlVxy0jkD+WrOvnIvCYgU5IKJRtEdX6cD3/0IZoB+lGjPLnnsXhkn0avC
LOHgGBvSe5B8YPjgHsvqm9lwNqM1fiR9OSzzzI127MMftQEJRovLEpnT9feNQ5bg3bbqZKMNLCW5
Sfw1AcNbAzboGKz8dFMlFn5bPz+NWYTRD0y1kXFIcohKQgoy7G3ikTzoDHjKAOqzuOxvEt2+UOAx
b9Dc+RtIdlizGkOxxe+pEKQOMPpOIiUxY7qZMa6uaiZ7RIdRk61p2kSVGvn1KEr1QLDDls6uAltG
kth+CV1zWg61s22gBa5pfzzFpfkU5CLYY3GhbJTJjjAI5IWFThEnkZY5YyQ84xoGVt5s5eRcq9Rh
9IjVcpsnkBDt9IghB14DaTgt0C6aBwSJpsBFm0yUIQGUysZgJ6cawYgkR0sZcaME/ZoZYGFSpPMT
ESgFs8chZdRv2u5ydDIovM5cbdRFjUvnNXDHt58/kka4koyHtObnZke7ZtDzCGkAJnKNYwCUtbtK
OCUZJa4dYESkP+OBK+iEH/OI2SxDVvoZYlEZ85X7HNk7n2meI7S10PProOcvaZdPW6eyGX0um0Bb
NQ1KBsHf1xbDTm8EWz3urVWG75NpMrd8K3CdZXOMy13E72DEjsCBws1Ye5+OHNmaNwa/3lnRbQ0z
SEJfAE1fsFN0PYw5LxAyyV1OgH4hKOy7tN3roW/tdSPcdHnAG0owmg0T02RkS8U2w+Sz7viv3ax8
evj76xYHQ6+h5lPEpwqub8ZUTLtXfByccmZ+XgAdTCNxDHsVHwtyyU51tUYh617LCkodAxb5nABZ
zJVoh/HeFPYa1DZ/98g8r4/USJG5F47kXV7yatH9plrl1CEE/MfksAXgVRNFwcWIQ46sHnSCGgWo
7CZrWxrOVh+baR9RhDF7Y/nqxOLB77C9NklF/ffoX7wiow0zTi7SdOZdUKQbkPLTpqeIlrULm5me
XNsiTW7SCKZELezp0IX2Zs67/ZjqFASUKaRPNewUMQ4Ehskki/32V12yRYUS9jQ66ONMXaiKZiAx
Q/LHo3aj/Hbw6PAC6Im3yQfnbcytB6O0T1aa0BA2ho9DlRxt+gwXA7+S+TXAUEfnWUOaSkTDBlGh
VFrrQRDXLwv3ql63rsl21q4Lvu5erw25CXqGIwyEaE4oWoSiGj07Lctg7WGuH/AYVIOzk1X1NQy5
s5sTLOdJy4yfZBrBosbaYdcG49ul29FvENxsFK44MntkwsJcVglF36a4y3WoupjLagdSHRYZSh2i
XcRqtE4LxkLuDMFpTsmg8fDJmm1pWyv/dVMClR7pESqOmn7oK4Cq8JIraoQoku35VTNlOxPYdxm1
zMvJTJ+6bLr/+ZK9rJiD1i/MRM/Ywvul5zcvJQ9JZmWXSSbXxmX81LLOogGKS8zIo1cuN1BnCyDi
jCTRFmOaVOyCrUBM0XMsVeP2FfPnVQ3JPFw5Cyr0lqRwlq0PBgOaHZ+FXx0DQZaeAqHF5F3alL8h
ZlKpxRUdllRb/UDYprZgI2hHJ9+DH2zX1afw2TPQ1cd9Mprf6VCeXUF2K3KNZ+G1j9Ecs1kijAek
PUbwAbzuuHyWKaXteD0ANzD24nx3Km1MLWD42hCSkg3jhgfAueR2/QJy6gDx6thHAUceHX9Mm9Uv
UxxybmnuCEBk5W5M3ft2hnqYDHdCMHMv2r2XUf3KiLgd7LPrNDgPnUtUr1yZbpQ+SsTfvYhoREE1
SZh8BO1E9BGMFWOTRePa55+RnaCRmpxQcTGC5FsNTR3X3KcTb1TTvUw2pihPbB1pnfx2PEUMav/1
oNT8R2NSDEu6q7M7YfTz25hUaFnpBqXNCAungMPsGeX3hdfjNc7Mc2BzUswspjFasScUuJllvq3z
cyr6a+SX1qKyvIvWOJe0sLe5Y96SLbjNZ/+Yj5DiWQCK5DUVyKFd+Ivc+S+yvNef7///K83URkvj
E/jnVsBbAgTN118LQf/8I386AcUfhi1tx5O6lCamif92AhrWH8qBhxXQxtEHKPrvRkDzD1wEhqfb
fLxwl/5uAzT+sAjAwzGFLmAZTMj/hnH904MGARa/ZfBFUyxVnkX+1wJOxgS/2TjYqVuubjg635vq
Pf3tTiJMNAVGqiGwOyN127m79YS3Gtso21o1ZAWOD1cQ748dyO3d5GE3BocUoHPUPrf7bD1VBqut
Ppb3tHOyQtvFk0+tGCK0YqSYe08y751DBlkkltkGt462Ai34xuP4nUpETldJhC5BFubzMQQeeQY8
dgyrNoeKg2qGGjlidWedtrotRcVLTl1vbdZo+wrDF9/+wRZE0YKo2PFbHiNDPzoEMKCU1Ms44Pe3
g0PwhZl9WklwoTlOb2/alFMSHfKi2Y5Zae7JupVL4ufpGo75IygEuumz6FvU6drRtWafFTESQsUc
xKqrvRgtLGYRZRCiG7fDGN35E29LJJUBnlt9Q8LT5ScN7bugQnUn+x9G9YEZokr4A0mvoZj1l04E
5O3aB4Rd3NO6fcJhRlPIJoiHX8EUBgstR3FNI+NVtyme1oMDOJFDYSUnqw8P4zydCYbDSEXGCRoa
9MoHk3ON9OIrLPyDx7wCv+MvvjB2YOWMw/yABI2TiyuKhsrOpD+5+Qsewv3Ynzth3nRVc2941XHM
6/d+6E7cANmpsPyNmsTqHu61cOLlTW91aJLjtJItCvkhi/Vb+5THyUb4xQ3Vqm8MizmZGQIeecz8
ge0zBD0FeovyPREeRKUQg5+jA8YdJJki5yPW7nAYHGthXIPM+LKIWepB8l5C526amk7wZZ7Tzh3D
vGLYtg4rBtCuubNdpIsBk0YYD68slQ+kC/oOj1VMEQLn7KV9M0n9BXLNasgZp2E029Y1yIUs1gBl
u+6tnhiEV+dkH1nFrXTqvUByWkwkC0kncjRtad7R8hVUu0U62SsKjSJVCYad3t0MrTqAYTlZuJWz
pnmmupO5+GoHVFdPkXPwkiy0X/Le1xGvwOUM207VrWcMyROy+Ho4Gui64ktPCSS7ZfiW98PdPBaA
7fj4wxyUrM2gliQ9doh521ZyHXbOVzV7wd2s2aAZBpgiQTbc1Jy+gyla5u6Y3aYW1zrq33UDcumQ
FBDQAfPNLgcOB7TSPNXe2vQB/LoSMqDuNHs37k+9D4Kg1ZoDJ3bbAuSiu0wzIsUN63ip64IiJMNG
9AhpPrhUXrWpw1fA/tXSnahY6dON5fcBSBW6LiJiAHVscDJ9cWX9qk3j0anIhPotqpUygHhIVqir
6WqkGQG+QolaurSKm5i5b+9pJ0OMb3HhraVZroTfroLAuoCjS1NrGeXTjcYwytZwNhE2dNt4Q3kZ
JpTx2UStyD3rMudJsc0LLp9Fv01r2ouyve+tWT9G0f3oltWpHCEN6MxItoSPqvUou4dKZ8yo6ZzX
E3bT6yFIQNeBW0bge+Q3FzN9CkwbMgBjJQx7dYmMdO+TSV/nPoYWs/S1BYKqB1gkOTnK9DMWApun
i2UFskjhfkRa9pT0pnusquGz5LIuKIiNlrPKPBlGTpHavEl1nikLYqbKyTyWo3bjBoX9xEvlK3Hy
S9TX1DRIPWckSRlmXszXMLRJRPUkm322apmNB8HNiqPhqwka/b2dEd86mkXxQEbHrOWtooZSpxn8
vcY4JYlRKMd2YjccXfzWnxSe+SWJHwTgpEWp4ZjWcDPfZHSSkN2MyqcMnP2qdLvhnMNV3Ywp+Jgm
9m4rWF2dHn7WSXDubUrab+nj5fQivRoMAA1hrSa+FHhl4mNFsmMawgwFPh5mx6m4gI4oNnV6RqQ9
DN6E0Om/G+Y3/Cx3qZU2W5QOOFY0bsNc0BWTj+fOIPnTA/xzGpszmwkguULV6HrmFEOhv5HnhYOj
m7d6SfbQlxR5Tm5Pu3EyProFaXDnYljlBjjKF8ggfY877kG++I4waFFlAuukRkd+tcWH2OCxIeCG
KobRprco5CiHnkFcy/pTiofMkxcg2reRekUEhZrQB3Id09rZwnh090ZJYLm9xcHGZMGULSWmX3iO
gZEGIyYtdVhPvYjt7zP4kpvAg5WI0w3uPWistav168HWNlxT4NTmoO/Rr49p4Y8rEj4PAoRP0NPJ
qfJAcYU/2iJelFb2lX4OIA0tUZG0vB+bwl4mbneoXWyIcY8dl4P1Z6J6Er1u3GuOPMVkape1WT4E
lcuDyPqXGexzYxItuC7GCGD3HQX2IWA0SnCZ6qUJ1yXltWqGAE9FrWoeV2FJVWzrinoDYwongdzP
LfOcLMfHkGL/IWlnMqTjXNda/sI0h4dO5zmBFQLtqmieMudI1ttdGlSYrEFXbS2LhRReRb8wNYOJ
Fly7ZWCSFuUDa3aaoIzDTu3HLPC3SVKGlyqYPsw+LG8CQeeK2/JcB3w9Mxm0zeT4vORNiIW5FGtR
NmI1Tj0xq8xZtb2Bdq9FNEgYyQNPXL9BO79RsCTS9Zd2Anyejc0VLNS16JkSJ03YbwE5fTVlVW+0
dHxsi/xKbj2kD4rBmqP6gZtEPkjVGIxBcz2rDmEwITUtZ57qFvYdVNIZASNseTUkwGXcEjhZyFQM
MC+1GzotxQwMQahTBKT6i4u4fYnor96wofpkPLwyqDoGXnp04L/OqgM51rTn1swwNfT6A9WwUG9K
iEBF+6Zb6Ucg+zOtVOk6KZCEAvMdyDIxfj9/qnQmOECO0kl5Pfi/pAXlktK7kpVuQdyetKdsP+Bn
fPi+tXMtgNeq41lS9ly1DFy7qCiOU85NH1KPG7sQx/yZfWCBiLfEj8EE04BqVqkGaKbAAmA1I7D8
bQgCbCsEsqT9lra8PIKZcgXHZ5LXaIh1ETuFzJkvUTlv/pO98+huHDuj7X/xHL0QL4CBJ8ykKIqi
YnGCpYh4kfOvf/tW22+1y2338vi9SU+6JDEAF184Z5/C0NrDRM2oRehS82VdVQ/O0HChNbMOncff
erBoET+t7dQc15WBXippnLU5k9klrGczMTa9bz13ATymJDAQ7YCaT6f4qGO3X2ok80zZOQPIhTC5
/MYNNt9wjCOpBX7VcGV78/g4mujByprpn2ZDQoVajMXPE8xD6kNW2utuKkmGGnycYPqzW+J1czlH
y0J+hYG/Rk39ZXClc0i1904470M/eU7yFj5B7D4BLHsL8fLmPXFKvbfTgDBSbUvK1sjUFuo0EiK+
CUf45CwMfM2IESOyKNFxLqDyJMA8XmdteZAsj1YSrEJcKk+riNKtpjHVLpzb0GlU5hsL7D7RW6AH
87EeHnOzyQ/T6J/NkHEIUDYqd0BeC9HGya7z82lpjOybe2zA83DA4GMthaaJTUltUNssoFUpzAxj
l/fE/7TWfC4GFib84SMkCwtFxjJTwNQp1T4Ev9KmwY8T853Z3a4O7VWZ8F3111Zg7K01kkqnebwG
uXnv8a/3rOjIlQvLExP+1yYZzZPnU5EFHMGuRYYTxorbadJfaNoRqJULw0yvcwnW+n/vXf+fMsIx
w1PWtf/c/Z7jL1nk7b/0v//4od/7X/8303Cx71qm4/zDufYPJxxxHQZcQJ8wDcuwfdtASP9PJ5z4
jZ7ZRE/r2qQICI/X0BRdG/39b7b9G+0qdi5d9wlNsOz/yQln8Gd+aYKxLVmeS0dgWIIlgKXCPv4g
56/i2kua3ME6VIFZ4BGLaGnEjYwEfz1AmByxOGTUPMZHbr0LPLt4TJIepOJzOA7lrmJfRGLGLs97
Yp6AxwzKle3ZN2mtmp3eRnpE8VRYCFssqO54xBBzasPW7FKXIxFbVl+wIQx8gaDQMtEg6dWjGWg9
FRpkBNMaz1pYoE8bzW1nl4R2abtaI11v8Ij6Tv3B3RiVXZBiJ88zy4mTLMXtLEK6GCy+TltoKyu2
PoY8pk5wtEemuM5uNKnGs9zyz30c8ISsxKWbUZF7gAdlyEKhkuElJt7W7E+sthjnqf90o/1ChhE7
n3641zwd7BlrljWbY7ll5upSkUYpqSCGtkeC20A/Iqoa0NvUXmzHfKzYLi51nSqt1eUP/MCf0KTY
s3gPtUdTbZZQhXLpX/tcDCsfdSyVh/7h1uLDHeYVkMOYSV33WoUgRmnqv4ayPMfW7BN3scSTEa+r
Cg8OSbePTUYWfTPchzqU9P1okcSLAgFvT+AfFOCP/MQGLMBb13t3sulYKBLLGAjbW9k9izem0klm
seoIUdhmF+K2VykuA4hh4QvkrHExNOLS52jJNCI5nKw4FGlLm9T4OG6qu64OvvwGF/xwW810ozb9
Zuc6LcgyQod1RvyNHd+FPcpES082mQ9VqkgtctvtAT4IzORlZTv0kRJJqh2S22uK40gAhVXdN7GH
ch6w52rsa2jV6BlT6B0NMYG0WGjrWrqoyjGfoLLKrqxBd0bJJnT9jzTmdTsc6146hrc+bXGdpde2
EDNSE7LsJxMieJPc2Vjk2CeJFRfKo+y8x6I96+oJJvSQCFIMbUsTwCj06DQ4YBubj3JSy+eAAUQ0
59+FYfJOdIzyJOBskPQFdeRDd3YgBEb1BktWvhINqpnA9pnptOm6jXZuWlMzRAM7DplWxzpJmd2Q
5Llo7fDWrJA0jd6ZAtdjA43tSHwnALcaCLL0nsjLe/0thF3MZv7eav0nQCMlWg9r1aL8JCigHzZd
LFkP29aWyQP66Hl86iVL4JrYK8JKCAEELbLX+hb2MWjOQu0+/SHm2Ws3z7U7PHEfv6TBHLBCKk/N
SOSZVjo/yI+l2ovSfMV6iKF1y8JGZ5mJYa8kEEU8Bgk7CY99LPKxcWOoTh3RmO7W/a5zaO1ny/jo
eyYBcy2Am32ydHYRFbJfLWp+q28jRKpn+6Ib6SNdJ8EoA9Eh5kORkjTfjute5q+dQVdlBOAv2t3g
jU8RSpBFDsClLn5MGcN5HEffk9OeUXB+BPWk9t9FvELBuhgGZFCoDd0VMN/nrujQ6iIPJRIOZVlr
3ZSCZUASJCx4pcm4ruC3tY59deAgryKb+A6o7J9GhVjGB1FU6sn97FP2phQqcu6eQ4K+4XFg+8o9
7YcZdfDBDSYkMD25JazhpjLfmUtirqdZX/hOvEebcTfmjgrabD9g4SGBKpE/dFqxEW5VbWL2Zayc
xzsdFREshOK+C8ezmzlrqwD1YdT3sPNs4Cms2XouakS7adi+djVlqo3n08TJOdz0ZDzuWlfuyLL5
tFFoeZ28DoOPAAT6axdIF7Gx/cNQtABMMkiiBZMhdyQinpLr3UrhUtjluXTuqJPEdgo5JHxUeQmt
Zt0ARRlhCSICxS9CFi96SaYuhajQfvfeunV1FsNWAhVHSxSFFdsEGICjrL0N2OwHUSwVud+eb7Fh
B2s3QL35mULw3dDrowqJ8h1E+MrR7vIQSAaG43Q9edlJ1+EedJRaQE/svQFlDcWErWBoAUtX1TrJ
j1xOb7Phf/oWZVY0XpKMUBOVGARlY1xZ7WEOs+7YR08jgUQ5sQ2lxXATjDGta8v5UBTFap6tjeMX
n7lLq+upOIRCc1mNkXpP1bkw9ETsJ4MgVoXTBijWoH5mZw5MeFpJFD7L9BnfRb9CiQS0Nx9eXX18
9TP0NE2iPTtthsIAYAt5l8oeheqBYaO9GMllcBR4I+qQoRvJpzYWu8eAjSDDkDJfsszlq9ZwS6Fg
WpuKreArygITT5Zk06rwc4cWMvgsQMiErCLRNiLgJf6G/a7iNjB+2luK5ACh7bYA7UB/HyK1o5Uq
OvMC7ZHWG6WRSMubRpEhwtG5oCBmu86hylgFHwcYiU5n4TIBlogBTIRY4rHzcBWNdr8zrJg2QvEo
TEWm0NkiNrQYN4gR9xHwimZOWPqmtGLtV6zoFobiXLQKeAH4IonzU4R69YBLFMAIAntChC84X2ry
ANK7IGSrliqSRgxSQ+clRbiH2WhizVXUDQ38RgGGo0swXPn5vW3cdB0CGZRYMdCOTh0HELZ/6C0T
6QKwhw7gQzQpvFkgmGiOU6ci28DhhnLBTQRtc9sZzXvEAAtiyKDYIToQEZKTUuKo4IrEQ/swJNTp
EVnD41Nc1NleVuIrBUgS5to3oRF34iephJYwdLUfPggT6r09eNnjpNgm9kRmVjw4B6G4Jwn3bQ4I
pe3JvM+it77cuQqTAi5l6LQfIaGBnLT5hxDRs+919qnDfWNtHeYhfQ13pdfaS15Oz5JYb9LX692E
Cm1TtZQzhJm/EF2K/SzfTL4W3iBtvBNS9qthZBE6KeoLgQQfZCjIhc4YasOO+i5Ixm4/5RgmBhON
X0DPt6xY8zsQZZSfCzAMjBm1/SYqZTMr/gwRQCWcbJg0uqLTTGBqMrTjftt3K0a09oZU422smDZh
uq9QWayFot0Ixb0xLvBdqDxSyoeYamNQhBzYWRldIdQczhvc+bwFGsYeh95aB7ATAdpJFHFHMqxZ
mEB4ZMxNayouT9OSSw+oRwPYw+KFlF224EKi6ayIeTUQikcPqPE91PjPon23C21aNTV1gElpzD6E
hUD9PuoJkc+KGqSCYcG1tckWYxVUOli2yzZqCLwEOOTj6c0AEHXtpirBIA2AibAJfHhVPR0qxSxK
Fb2IEg9zvouPVcYFEx5kPhWZHcRud+sU/JExTI8hDbthPHrAkWZFSeIgfXHAJhHJiK4B2C44pVlx
lbqIq6f4yVqK7JeMv9oCYWKMdklj51AoOpPuUs0Xk3vOATeFEXqwRrGciApWVKdwGSjOU5h4KBZB
P1kgoNI+uJVG8i57cHgSsLUZFzwhCxTVKwGagCAgLoUwhiuFoA1R3aWqq7cG7JSu+FOMi0Cgpap+
BU41uP4nwQ+HZuJZLb6kWd8qu2GjmFYMz0rFuIpxkzSKeoVR6zEpmHJE7IWwMDSmdXAUJkshshJm
AAvy33cFJC0TohbM+pXnF7fwfFE02AcD8laSXQnRxJEAkaty9sj3ONQAvylgV47TPtxSAT+1Cufl
OP2qrMxtokBfLsQvS5lBm8o5anUAWaLjtm53gYKEKc1UMNvfNTv6GYpYDU2MPN23NMV/2RA7vo4g
jvUKPeZMKesb7j5VZMdQgjIz/xE79EICbtnUPIlaYeLhmZHy+GHImCxDrpvuW5fwomwGLo6uP82d
yhie5bPDN4Tv7LbAQblLK06nBopa0zZHz57f9J8TZThruQKuIQ7MMNVi6oLFBkNym9pi303VukH2
oFaGKGF4zmW+wxPrRaINNaG7QUVk8xP8UD6fcGSeOsGBi9DEc8day04h4kwFi7PDYFcqfJxbDhbE
IWQglucvZTucHIsNad7JZxeyLplPnBUZdH24dMh1zw6cOl8B60qFrqtg2Nmw7CqYdqWC28ELoV+A
d1fAvTMVAC8cfqQKiCch46FmH/jiLPo0dq+w86qGsahQOD1DgfUShdgTrB0Vcq+iJl5plCfKIFFA
5ZMKz9cr3XRGUeMyYZI1CL9ZwfwIp8bgDN9PKNBfqZB/UVvfJ037TXyUXBl+ce0VHjBToEAWqZum
L14KCIKeQgnCoyJrblDPSqVl70NYERFDNypELSdlDQrCwlZsQh9IIdqu3TwBywNe6AIxlIpmyNb8
MoA3ZGtdIZHCB+gzwHKAZTuKhegBRcyBI5pVNd8SwjhtXCtdOurNAFKsFFExUWxFS1EWC8VbrPk8
PACMkyIxEvVRrqbc3SvBRqY790rflUJY6o3mMM747ET81ArwFzgm4Nruh9a+14uKECyEL7aOIyMd
7o0C95gHhQT/uIBgUGU4ambMwws2mPztoNwb7QzY+wcxyxw+mFhJo29eB4Mti9keElO+KzBChbRH
4VmJZDvVNAkivNV8PNjI1av+Uy/LH9GUrcMufSZRC2xJ1DBTbZBrVSTkTDkUBfwXuLw4XQaD3Yi/
9rpmHeTTR6NzpYSjAIuOCkjUyXeGzkxdYa0WruwSH6cbfusm7ITYJSlm0F6LOUQXTnzNzFsII6b3
of7YI+sOeb6PPR6FKvtWCZwiACjCRBY2PO2p+RIIdOa9cx0ZnRZGu3Ws/Dsskndo4K/TgEEAaVpP
TKDegnAYHf6kG1JZFunr0ENxL20O2NLBuiSyFAgZ4mQIGXTH34o64KbtK8ODV+jaVuIygOnijR9M
9+AgwE8qwz6wZ6wspJhAjsBZQdzclFre2h7dUwqnT/TmU2ozyhYWTAive5/FeOv7HfeoC4I33bkh
Ginun1fgCfcxFHrku5zAJklJnfv68+8wen61JH/QGAyk/RUHayXfhzq/4xmwyjIwojAgiq5KFmUU
f4/22mmBwbgYs+M5xMYdvwNEjpepcO7xJa1F325Cwz+a47BOvfg9jBBMseY5hQzTDTc/dB1fX6TH
34kj39OOoGtP7OC7Jdyp7E4Gtvor5PTPXa6Jo5cg2cg2CW34Oh8pkcd8vvGblmzMOXrJpYYwNYsy
vO9E6tVFFG8risFoqs5zBQDPGNObQCdAmqEUg6NMu3H1qn9BR7HTGaMuB63P1/APUbxKsCOOyUOU
p5PWhW8DOVU7M2c4XkLOx2up9fvKAiZqcXBVmX6f4pjbNMxUkNJn1xgLntnxRACVsuiByoR8lIsE
gTcGauOMmTnDkUXlM1nNrdZGd7R+Hzbfz9pBhtZ5TP0Bqn8OAdH1pWRqN91b80vktsldRdcb7VgO
mVuMMZIxHhqJ1MmRxzr9piZMz6r7fi8tvWKuAFQEkzqaYuslTrHOUu6Pm6pbdqmvgdBTN1g3vNRa
80NDFA48lI3txNnqDJl8CDWo1r0xgsA7lE28GWan3fBYI8dGWJ/NzG3UOdm9F1R4pa2YftCfV70K
5XFmeqHeRzabldTfRi27dZ3nyaHTY5aLMSFMGSspNg/kETI4CjKOTZuk0bMX24vIlcD5RslgqnZO
rYuZgs+qX+UVkTB9wJ59Hkjk8xqjozAP3njk9KSQg7u2kZVyuIkLECZtI21XbvqygKdgzBeWBuda
6itQzcl96g0PtMZ8ENMzAqDyoRTuppi6H3GrINJD/CzqVUuSyC37gFtZjw+sqPESVsGD7pjc/CZe
ahncpEhArP6taiLsrwFhVt1rjx6k0EzozNRa7OZIR2+8iaMgbtJj0QMybvsU90gGKo/YnwwS+/SF
gXClm4l17Bpt54z11fAnNXPkH0oCGxe9EXzmddzcEJcHhmHu7DWwQmWvymEGZ0H6+3/4iEkBJVc0
nGBJdRJNqEftaqbRp5X72daOo2bRmT7BJXRysYGqE3lDWsIq83MRIQ2sd3PZPAxmiXtcbUb0Pn+p
ahOUPbPWHI9zrPO49sxzIKsBIgnO/IkZTl9Ujzh83gcENChxCIU2QEcNaU9LzObKZpgBMNsGWtXi
U0tDDOf6iNCWDYu1MsytVAyWrmqXKk1jM0r6wqaJ7kSYrxKb1WqfVQ+EcbLslEHub7h4htlK92Xb
n8zOeAndil5AVu8JOqK8e7d80qFCRzumwfA2CcFQgV2YNjyFZlJs0mh4G2d9axYr2+HdWB0rS1Gx
qlM2gQEll12wiiybd1mwkUFwhOabIxUHxrajPlxOs4usoMvfiqHZdjqHqDH5YjnOqbYcpXOFeMX7
awcCE23A/wm03Fz/RuySmSdgAjeEfQ5LPimyMuIE5BO1XmInX4A8tl4BxDFm/bwobIdFsjZfJm6M
lTaWN2Mtb9g+PKZupaIH2G3BkYgnLTtlpnd2UK7fBGV+Y8mv2dJudDIiqIGMNTHuB6OG9FWmxHVO
cjuU/XYaQFTZYYgc1B6e0pyiSVf5voGdXlzdIrHKnFZBM3rLwhvGQzMz0CunJ3bHX9hGUQub+yZq
jT0GZ0CRoIbhD1SRph+cRtJXaKTPVRPpKGBtzIVOXuHCJOxoKZS+DQNZuLY69+h5Xr7PomLlRPaR
xF2WkwZJB26Mt92t3/OCcSZsaH1FTp82G9oK8cqnpxMBmPB1RLXe8VhO1oGFnXaqp40NzzsijFfW
KaIzXpCHZ2Z2Fa7SehxM39uEMfFkk3gXqQpidqcnKqN817j1YxOx4G5DD6uq5x0q27rOVfYyqpQq
ywIw35bZsrPT+gRw48YucXIbiActm7ES4/+K9UO+zltHWw2B2268uHmGUNLjS434V7jE2uQmCI0X
2TMdEbXLOEl7CPExuAUp1fiZGcJAUiHu1110gmfe3uWu6zhGU1IWY1aV3BDSg2003zotMJ/CO/uy
3I+SSYZLrsWibQdEUR57QWGn2aoJcgaXfV++V8TgkMLZ6tB2UD2AYWgpkzH5c3MT4NB7405q/GxK
KKyMbI5Sn943QJqHQDpeB06IYcQju6ErRrzyM5vyeCBrW0985Nkue1BtbBZGxTInHVnroqohOqeN
+I0eEv5mwlYGYZcenSU4OXIShkzhBOmlLrLd4GDypd+Cfl96FF8WRojB30eN1m5SA79Pl+HoVxvu
wPwROpY8YKhk3c3tLOrJ2M0DY4EG6PzeGhkyUczs2r649YXLh2m71soj2pBAmIoLacDOYaZ7L9cY
DJdgy6IZjHtD4FXZ8I/qoeG1Q4soJDGaNDDRyIDe60KO9oLf5Lp8BqHDsT0bzkXr8k+/5mnljadc
sNv1GHgz/C/3cTIzbmpJSQ2yceezoFjaeIJWjf0CvnGgZenwKY1FssQnWipzMxEFTGRlK2hxlP/L
d3KI1zOp7Wh2+mHaJnh4cNhESNHIf2F90OW3qYvZy5oQpDigoWtdD1eEzdB9SOe+8/GwE2LH4hGG
rVa8eaQvluLex0YPZcq6wcw234rUOzajtix0UryFA1gtyKvvDCXeknxX9HnuLG9QJTADIElNEHQX
dnqxrXrGxL7f7yZ8vXjjkA84YXDRMeaSscQbmpRVbHA5WrwgWcyOwaO4JOYLk/um13E6aXxnPuuV
2U+7/QBjxIkGcai5+ajx0bK48n0Urb8O0pA4qERvLh5eCKkF/kNWJk/4R7rtRA6CQ1bCZCRo22UK
UUbpzrqAhpnn/nJ06kfNcm8MEQqmuSxdkr53dwX+NK4b7zB1TUPyCcLDpLjHAChWWo4oMmzNq4Cl
t0wuXqdpG4oFZwN4DxOU+Oo6crvGkY4gkvYZ6tSTxRB0X/JQrS26ptL165u5lAurpZw0Qmfcx3G6
7afpy7BxYsyCq5YWXNOa8Yja4EbmhlhX/QQvD0BV3zsNYkykKuTkHqbeOPnIbjYQwx6tStxaljfT
PEl3Gfooy5jX7WUSOetYg2zDI552lGygEAdJF1Wg10sn3UiiO5cO6X82z2UDCIHIQYmUtuRWGNMA
+cu4s/vhXe8ABpgl4ha++bveZXiTkauzkqOxWhdGOB9nBJtzKq0NBeVyrFvuc5FYu/kpy5lNOvb4
EOiJBwb+Hda3vOtFfarTjzEbzm0z9cdSueikPR8s/MIr0yP4KLZHokCnbkPva+NpiV6TGpXhlP8Y
ipwU+pQdWJuXZACZ4pvtpsOOObqznTHYipbRj18bTxqqvDSRtwad6M4YdG3V6t49NI3bOEGRbEul
yNCN536ArT6lI85n/NlxIzfsBrHJ42Gamx+REyTcSz40svqapzVligSXKbiEiVwYlr5RUGLY+P3j
0iT3ifR12/+hgy1QZM7HxkN9mrcjMIycijrgSUE3ezRphncDExbMPKzSQ6fYSYuc4TDSj5NPc54h
iSJ9Fbm0s/TylWGHRBiFgF0GPVtaoojJbQlPtsy+bPAES8fvrlpRtEyiDIDWmk8SS/g4+zPYryyz
V5GzKpVuDfBSbRJ74QhnEw75HUHu7sJwG5jZ8bbB0ngouaqyJqxuJrvdtJFq89H7gUE0MTX67sEq
LgypFm67TV0tueiJcfVTjELeXJHOnOrEb8p5hRy5WcoqIXPy4HrC2ljjd5aSkYZMUQ+xNVdczmPF
wBiba3ifCrRY8x1xBxMS5eio50yIDXQsK8QJwUY2l9LLJxKyYjZcgTgkUDU2ekU3BxFhVxjOph5r
QW51uJ4a215ZUr8TncWcAZrLWnSyP2IDAIYitHWR6Nqti2sGeBlz880kNbk2NTddEWqNFbxdE1dA
JHX/jhRSQvJvi7U/TbeiL/VtvFEUsNKe4kOcYUoeMUx5/Zxt3APhH81NNZlMQ/uh//+6m6n8+vvf
3j5ZGyC5bev4o/2jhcT3XDQuYJv/s/Lm4a3+/Ar/lUH9f3/sn9obz/SY+jumCTra1020Lb9TqL3f
DDQ3to870dYNVgtYP/6pvcFjYlggPh0LQQw+I17FP7Q3lvcbqWomMhluELQ5vvu/+E8MZS/53Zay
//z73wBjI8YxPIsxpG3rOFEUZfQPyptC5KRbMrAhSo80Z0/Ckrfwe9v9pXAzdqL6Tgz2V2Xn2yZi
cKUNAwIXlDT5NUmZ2hD9+4fP708MMca/GWJ+viJf581ZnqJw/8LFhlChFW7AlCObhhfXpkxIq3CT
Unz0psUQNPbRieJn6LLNgF1TKnB1QDY3cwl5Fda9niR3motSICbQ0TXg9cZGelXhyR3fBoxAInoo
8+AxbHpN+bASPCcbGxIKSOeS/WFzmFreKoraq5Jp8uCmXQqt8TJJUovJVNYAU6SYqPU8v8IIYBaX
kQIVffBJASe4/HTnqvyhkbqwFOQSzXAq+v40KwwwtAEq1yw/w2m9QOD58GOsx95WN8pzPlMUqyzm
iDAbgLtnNcETVnuhCLztureKQJ7cXfYtgOb5pLjfyKQ/VA62W+bXIsyuXcE00AmZQLJMGdiToj6v
34Za22plSu1DjAA5TgPpomy9bYdFH4raPrn2JbLhIl35Jor+rFTQRC96ktSXU3ol0iFaOqVBeefw
AjFUOlP4qqP8mMPwPhxdhNv1Ie3vGW3eAzW6Sr45xp2n2E9OoandJibv0N+6nnUySj6XWopF4/tn
suIuZcQvb7jwWN7zsIt3rlPc2haa5AkHR6onp8lRr9xzUWeyhyJvF7P3sNJC76xZyvLLFgpFNfLW
G8tlsNkoQ4DZrHt7YC+Mjz8CquChW1VjUb0tt3XSv6D/vwTCZdmUOveN/0CDvhoISKr4f0AOH2sd
94DW3GGifZ6H9PoXFzmqul/uOuG6uiksy1HuQf0X01cTu0bTWw3bZYI84YIv2GrTSnViG8jsbI/Z
N5858o/EWCcVWpBS+7Iy9B3G1WyT7C/MjOLfScIeeiDLhqMLPtz9lYsuMH6GSQrfDozei9MNl9bS
iDlFWKvjWBmCbS5RLGvDi5EW19LnjlTj17xk6Eo4i+m/2kUL+ONQTMmTijvv2uRkxtnRjoZFN9SE
f3CfRaK9BM5wQYi9rX86G6YegURzo1vcEDJSPJW4OBssnTHPf2kiu0lLbs8u3PoZPBxAhOVkHSe4
IKHUPstyeFFRT0YOJz5OixVd487QHyuLB2HGVerwmvrSuG9IqcbafbVJ44hJzWmu1sDohx8NtOC9
N+THf/9uzX/TMuIMNFFHEt/mQtf+VctYzzNmtHkA+deEmygfXhJ3eFGh6KKR16TV1t2X6zQPP+91
RlcsAxo+RjxNLAWdPTSBD1Q1hzGURzKzdqAheOWgMyfj+b+/UFfR4P/16Pdg/VI1GQ4qTutXgHQ5
FGEduROztblFIMW8XpCV5fbFFdXZiWHBLqHtAJGD1UueWUIFY/nYShJmpGQdOF1GKc7huLP4qtmF
nFQ2vR1mpG85X1LfxeamJqcYqxGgdzPgTs3ZuMS9vJZ6ca2d/NzaBIdN6UeNlj2up8tUjpfItjGD
y+M4ykc/JF+DrrcGrmlnXCVGznCfw0s0JkO49tANFUnb8Xeb4GApCRtTF0z/aQYs4q0gOkF4OpE9
8jMsTmWDmVb48fO60OwbtwjXI888SlIS1Dkmq+IyoKZYBH5+VdnykUhPNhtLvWORkp7UFTO7+LZo
MbzmOE2F9XuB9R+9oDy5//0LsS1uQGoCm+/ml2dx5zbCzHXuw0iRkyGgI/A/h233ogLtXMnDAzjS
oZiHixbm15yCNbGYZvkOQyOtOWSdhvi7O0UxzysrPUL9XkP33AaRPDZucyhT1vtTaO/Ig/1w7erW
nn7g1sQ5kHwLiblQS04l+JwU0Eo72Tum3qeEsGMiygv0mQmze3Ucc6CTF5RjIG3uC7LQpDWQgcWl
3jXYx7Jz5wfrQOIBDMttmmAvaszoaFv2VkvLxyCgqbP7u3ZiRd2WyAng4KYtniJW0XNYbwZ3uovC
4kyFjnhkP9TXrm6/Ah0ic/ZciOTkGGJVg4ZuqvpQSvcxn61dko0IRNOjyoCLHWZR6sFeu/aO9RxR
0A85OdNFxrITbcoZcM2F5J9VydtGxXoqI7GbcCuoWLzEtB6qqviLA/ZPvleTus9lh81MB3nbv9ZY
gI+HsJewdfLIAgTCY7rh6vcc/c4T6HN8op3/+639J1UdVmaqOcfgHLIM95crKS2GwJkHriRPlEhW
oaNZR0ugmUse1ZPOkP3FTFQV0N02CSLjFE8EG2L1zNYMo178xcv51eOsXgS2a5ceVNmvPfU4/EOR
CXYIedlIWyK5XAsnvQ+M7oWwAibaIcVPaBavQEdXg9W8EPnn/cXHb6pf/8tBx6pfUOSausMM65fP
vwqZdWshJ3Ls+PUCUcEJUN3JTwXSQ4PlMqtzJLZ1EN9PHUbAIMTXHDfdixJv4s4ir95onvSRpj9N
mC5OKmdCG+YBKdsm0rG8wg6plkM1n/vO+4tDwfjTU9rn2UzBz2PF+6VUoJgE/zlxShP1QMZCzI0F
ts32WLTJ0kIuFiOp5H4w5+Rqd/Zm0LxTgkqb1eIzpHDIwhFRbE1/owO1Aih3BSX2/Rff759c4Jbv
Oa7KdaGNcX4p2XUPZalpEvOL0+C2Lt1Py2GwERr9tjcjk00lQd8/Ey5CdTQl8mBEIHqJvpOmu9P8
Z4PjgMa9OFc1T////uJ+ohj++O0bJlpOE1ADj2XSZ8QvOQmta0wg2QVjLcT9AOyMRficR86IeMs5
2+60EoHPeQmezmiAwhDwwDkxBq+NOW0cni6wjbT3IJBHLY2eCfLlPVCN6kTbz9MhqjtjiZJ93zN6
E8mgLwwbdWXf9S9zGG39xnsZIFUv+BohzSEWS22m0iQ3rDRYcgvXSeARo08cAiIzE+akbGXWc0Ir
xuMOWlgFcbAhziz8VpdsUXHRyY5yGKLhBSTywKzOXTkmV4YutXczosQde2yjSe3f5130OqpOJiJF
FiFByXQ+vcZNfp18qvzO7d9aVr1/8XmT6/NrBWRY9M26o9NYAlUwfj7n/nC7G0ODRtKhoMtktW14
Ns8DvBoNFIwZiD2dT+qDgMo+HP1Nz6dbWSi3bvAYI0kp5pYJHnQjvHNOYi9IXf1O6v6iz8B7eod+
y2ZDUVfup31fldaT21mvPXlkOEtblvoL7E0Bfkjrojqs1M/OHl8c+TcAZE5Rvbai6pZOcsm6Uhgl
YemveuCDUuDkBp6GPxshotemrHEj712OA0GGHIjFxkhAbknPQd8bz/tdkrMqgDj2Ebm0CRRYoNcK
k8Q7FPGdGO+sBrXp5KIYS6hFl5qP11ImmLj7sY2QedcWjyMs9lEx7410gH2nYpF9JPS4I1h8JdMD
5AN/OYyYmTnVEE5CdFuyK442iA/GJYHnOTzR+TYWNVKcId7wNubbqiYeQFbjZuxegfGDOROYpJ0i
fbQQAJD0M7Vrl9jMlZbdodyKwQ4xLSUGa08KMPuhyUC5GvsPXtY2q6TnBQNOF665pI+h9x+JgWnY
58DyVFpeXrI3Z1urN/nRqEw2pI4g/8X7tU6BIRQZXPIxzZEs2RhLRDkfE77RXp/AlefOTWazeY1N
7Um41lstqhf1YFS1SNPVMHU5CFTxDBeIa7ucyWSJ7zqHZsLW6GENVU8KuO5ePELvz67I8I7hZO2G
AgVHZORXybU3jANinaG7qHpFy4P7mnGn2fKdJRUZtqbTr0fGCVaN7gEaGaZTmpC0PZCCjfkQzpE2
R8yBGT2rfBv/2PaIu3wFGAqJfUloiFllqcDO9KOY7WVUPnUiMSBPM2kyybbxuKqI+paas8YTfbD+
D3lnshs5kmXRf+k9C0bSONjW50FyjSEptCEUihDneebX9zHPAjozqpCFWvciE4lApESn2/jevedG
WpfrkAtQM5oVI1PY3FSiOP6E8Hd2IKb1NjgZKoxuEn0EVnvSMJxGOqCt008ssPeVnb5zf38Ubvwp
uTj7Q/6oL+KZPz5Gefe4ILktSGZAEgses6vuyIjYiJHP1RvZ+9zE79NA5K+NTjt35n0QZ5fWxv2P
K3iDg+Qh7/tHIG1Wtnxm6Tce+LlNgaJBmBZ4iujaYSqohf8kltrYLMZOjALPTVpSmc0PcYpye+yH
Z3ex3n1aqSsFywgsMAhkbQuv0s9eoD/3nfdotLp9yP1QpIxJpxTw6kzKwFl7o6/hCZllc/egI0Bq
23/O2+FVF1TE/BnlQ0NSIsQ3fY7z0Hx5g3rOX1WgdkGbP1vj8Epc4B5Cab2uOQK2ZnBMiach6P3V
BgwmhDzM2fiRuPeRjC7dEH+2KQtMVtx00H0HUBSRYRMZzBmUP8MV+qqP/+6MTK1sTraM91H3HXrh
jef37+bMYl/Cg9LlJDAXj7ku4WDy346U0QWOWEhvvP3Q7h9dkV0cWMCY1wmIXlPjwoOVvuUOAJFO
bRLwTulSP1cEL/vPYe4idnUOYzAzZ0J9pp04kUTNCS3NqzN635qlX881C75hUohpule7H7cG3G39
xsa5fyTE6VlXyK75XXHyMBA0z+KPm/WzKyGRLc4hzO0af/z4WuY0M8xfMeop/Vsx6Wt5Bl2I9MJA
SgyBQMRgQD3V4XDOAdFQL5KLuy+1jrZAiqiP2OOccRWbN5lL+4d7YswNKinHR4uXZM7EY7n5fd8m
n4N3W1gY+uwAV3nH8SUs3swIJaaRfuorD0XGR06RBX1U+76LuB03HnKN0G1bln5+bk6omYx5fxYl
ORaEp0zNDojhEm1beiDcCe8Y4SoUyus7g+gYKug+fKwWq78zfRoGZAqzDeCLt9E3dG7NEezzDzvm
ONW0nb9ZCmM7Kdt4rrJvhjnPzL7ks43i27lDuxLVQXFEjnkHWB77roHQei7YS7BRtCeMZfjZmwL2
+xR9zyIUG00xtJtSDucu960NDBq1roraR9vbAMpfhu9FEiZrGbRqP8a92ksTtxx98r3p+cU+qHTj
DmmOYVTEKfhhtzEa64gNn8qsn/yw4uHtqjnMS9R3desbsGzx8sCsjyS8H9/sum1uNxhZvrXIn4/X
Bwgav8M2He4mpC80oo12DzOajSk9oRhgkRJkLEuLD4DmJckyWKzpi4vqc6l6WJ+JTewEjpfrHtBD
MUHsOt71tfPQudp0ZfCJjTZ7WrSfjsL7Ost9Sm0TXqUiMeadX2dq4xkV1zv7x/WBnKn9laLq2Zjk
npC5CSm2+VmgozounoU0kZ4IPSLet1PSanUWtWtIxFrR926Ogxt+zgTaNRYxYItL+67rHiKdWeZG
RXZAmbdpl+aSWvTj26B5KJuI5OysireYoQhUN8cTorhxJ+nhrZOyHVaRFaeHhoaxgyIxBOm894OR
Cnh+X2Km3QTQSLexY7W7jva0zHMQoQnPFhaRiy/PCZHOEyeRmiA9Vdve1RQMsEGqO2/KgDhycU2z
xtpUzIcV3EsQYmAKB6U7iYyqBR5boEwaXyAT2Oj54H7N5+WEOBjmJxnw7yqKBHzk4LN0IbTXpTfi
h9X6OAyl9mB2XPs5H0zky5VGS7OPdixL7HjTKxMDZRiCsF7CmCp+ffDHOd5W6aDln/2JHdHfQF/9
QSuVSoidsMkOZbtGozm3jJgUcRspFQ7SlFsHtRonvORMf+suBC6I5z2lzadh6CHn1bbkzMpoKQ2w
FbBxAZcGmTqKMXwNDGYy7eRvfRda9LR5tyQ3Yl00mi/nHRuz3MSiBkwzdDlGOeYuFkl2cgXWCUTB
Ph5G4hmi5CN3nW+tayCUVkNyLD2wTAySPZ3tT6q2J4QK1NMDz9fNQ+ra7k9ik793urDcs+5HMOTm
PrsFEfiYp/dJY9AnjY0fObl9kZOc3T79AmD1XB2B1IYRCiVKMDZhc3VYPnUo/ccOVRX7ad0yxLhC
ok8AUI40DQtmxEZD9R8ZC13jRw2W7Izs3oEjuvLK4FgIWslt+Nn37L6lYd4GXb7TVZdpHmGbxMm2
Y1fSla9JuHxqqkDdnJ3t9Kvn/qb/okfPb0V/85PQO8qgt/Mw0JnQshlyR1e2hkrP2boV4EUcWEU2
2+W1iLZwpCg5/WTetcw+XpRs71DEv4MA3iFM5KPyzenzVWQ4h9oo7zuvpHiX3nRF/NV6EaK96EtX
V5SpnTSIhj0vZKAw5IjOynBfxzgLvnOkX3gMSCcu52C08kEcf6EJZS/wd1NtgDrE9zQRQY5E4gER
e7Tug/HadvItEKYlB78oIBaxI3XYkMa3OS5uZRN92nN8cZtyBE18nLCor1z2Z12Cjkv6O3XW4Xnp
PoqFtm/GtmZYzaYFdOi786ngLL1tWdlVlnhc7JCuxiYDQwywWQWjIKNUUrSfBZMt0qfPmEo8AU6r
BGyLbg2k4ys5l7o3xbmv6SHE1sx7v9znYj2jt8EJkl3mObs2Z8qcY6Q+nHbN96U1n3WhrgmsEQlX
fq8gVQxCXd+2UdyJrvXo2nBPachhtziQDOGXQwva8tw7iy2ZuPC18Ex6vHy7+hJXFdHn4ExnhwJE
RNU9lR7bffhtGIv7wRnu/DIm7aAyYYpO9P6dDiG5mz/VAR9n0meSFgdaa/yaBpcThslMMblCknXI
d42fqpfQJnRsoe7zoa6+0d+vLp7qh9FdoT631lPd3+hT1ETHhwwWzqVece821CITXpIXMT7qfuY6
EH90EKsXMu/Zo0IwoQusqFPccQSeuPkU+RoPx/PUh18ucWCTYsIzYVNPrVDc3aCWugv5OgCk3kwN
9+/Qjb6Eaa3sOD8y5G56fjjnrPeZsudkJfs+qC9DFX3GlNsHviuGMiz6pX/vGNbXTpjurGlqbOJ1
tyxz0co+y7p/tbrwW+hyapMURPXEwqyt6zwrVzQXPV71ZfT6ReuJob/Q6yHNvstVex7q4qJnLXrN
nTFl50jiz/GjrZwpKAVJ/q4rsboAruPnkpa+Smc9VWO9yWBQ9cDFVNM/RljzMm7EZsgNH3Fy7sj7
lq88b5u9Iymp9hWH1BfdwtR/pM+caZ6/6/moy3e6c2hZvKLSSo5Bz1aeZ+8uVxlz4QRq82JZOvRR
svK7x75Ed8Xv6ppqrye77n2yeT/q4r7fZBf9+USbXvyOCn9qETKfbZYyv5mr7Iuj7VEU9yIBhD2Q
dSaW4Nlwq33HKOjM/pSSUGi359xvTkTNMg8i8ciEnRkS0bZI1TGJhldyipky2Kit/hz1fOCle+Lu
/KKL+deVMU6K+zJynmO2bEciiuCcCKGXf2AQYTZoX0NKeGYSnguZ3zhG9ElE+Gkk9gKa2M5Luq0b
3RdzQHAPlT65QSJ+mGrbWdN5P+hF1QrxDNj5oeGyTkLUqxNAI72B/sdNltzbpYEVy080FVZaedYm
AoMEMkY1X2mjxtcO9XMUWjdU2uiM8iVkYfkOKPuk17Cp7aEScELWL9kV7nNDEJBd+M9VzXTzov6V
Nte9rtHrKn8nYQMB/Fss9WyMvPnFe9Y93jp+sez+Xbd5ycn9KozXjOA2PRWzkbuuUT83+o7EKT7i
lqG459TQAYFCw6dmFhZhdq8WVjk7pShO4bkuiZ0Dwd8EIPgDOV8C80kko7YwfSZO+hnQIUfjiaXS
Tp5lzrVWgVIen3CQvgC5CjdWjlnm0FHy4zI8swr4WNLV8mK5Iwl3OEGqARyc729B3RMr5Q+goIud
0KcJhSMVO3ANP/eEC6VeWdCwSOOi89yVT7PE5RIMHEkjwiMRp5YkkcwffpIb6yLlXFq3iNumeLij
4XDh0LYdHRxVHVPUc8Gtx4k+0Di7GWgHURvsxHnSHwEPHkJBEa5xso9C/FCJWquC64Xdf0N9sQ7z
cJt0TBXXjj/oUY8rp6FPqfefKdSHYYMOkXCbGtIhu5eLHq4rATRdn9YUlNJsY36JA+rDefvsNelH
0s0v6TwAPGhfPINP6QeHBmQSZrYa20OyvPih8d3Og23kcSxi4ymSvXCpT6KKvoQVol2O0DeFiACQ
tPOZJujOGfs7FXEEr/w3U9AchkIAEkSBlQ6tF2caHlO7Atsjx0eKVQhctVg8xvXQwmgPyvjDxfS7
CnBYBTbVOI2IBmMItwHpu2tGX5WyD13FW7AHUoxc9UvxeIbVv9YpnxwvagAT66VFz7rpJJ/ZqPxT
DE+DxfI7XkjylaqMECPjaRbO3nTBJMwTgHLPWFdJ8pZmvH8jRIC+GNm+ad09Fvod0FFKsioIMJuh
2u7wopthXeBB5VFbkr9Kz134Y8qbCZCKFWJbpwCAkcQRql7jV1qnat+28beWLjs5AqjrJzwuNuCq
rdcFG6ch3gIiMp40tzmUFh0P5Y0PtELvIpira+gJmDskYvgaLlyp6+kL5irSBN9cHLGcGvmgXh2Q
CDDjk6ppTcyDyDmNceqwojx4ugCbOpShi28fiM0hmMSpclh9pcMljP0f3H7lcOJT4ybGW+ZVWQn3
fPqwMh6YbNh8S27XOVYoL6+/Xk7xQ+Vkb4UivAkV4YvXETOR86FEgP8/A2liOghUitTaJUIg94yC
W1iQ1pqMtWldckhIpBsjkM3ur6/BREUJY7OgmNDSaq6qgx+2kGwK66leEIB7SDPUnJJIFTsMxQir
So2pmXy9cdwLhOmEOsAKQKyWCDeDjq8Y+FnpEZ3VkKHTRBJvYnBznek5wScqrQlqzefN2LQ3Wd0R
dwoIte6d6ZL4vOmCFZU+88TB2cNpVCLRACSwIRm9gyjQWusFUA0InWUVFECteuME3xZBTM/EaeBE
ELKzngLSmQhGJJSBnj/vDctVFlE3tvDlo3jh2vCRGZ21mZFVeoLNCacK9pA2OmYj9xoDLABzHM5k
HN/lmq5vhQbcbzwalDAQOusliQKh8KAHmahplBN+okriyMNaPupiDDIcXdPAqqS2wChaD9ZNNQN+
ZIFjo8kz/E7+vILp+xQpgUW8woc19GTMBAa55spdjZhXosLQWYnzFoE4fvzsVwoFBCLDbvLij4L1
eW2N87klnnFV+zhE85CwLO7iPs9UxMFb12LymxL0PRb0SFYBm8QxR8Cn/1ATuvGsZ7LUZY4km2JH
YYqN5ToXuzjPrnELaIDOlueeZOEhpiyZwhZT5I//KohLr9FYJ+F8h3D23c/cy1Dz04qUl0Nr/KVp
fhVkAFzX+2hqWnjpcudkTBjKephzF1zqLScDKjG6duqbd0VPtkQ0v5gq+UJ5r12c2YdlsOQ4g3up
keCrSexyjV1P0w/ZsOy4Tf41E6m68rMSCR9xRrY1nTc1MBXb4Y9Rr9Na6d/CDuErxBCMsOlEisz0
q5Puo6cuAVZWNnLx0kYsQAUdVyrnq7AfX3JuI9dlqol2yRDe+Pr/9uPhMXbck08EMCFTiCuj2740
PyPTJyBNv7AKjIUUOdyp7GMyE+hFenXk0TCJ4VuW8a/Yb/nyLbasEPtflPFKw57jseTupr9ODFJ0
n05GrS8eRHivKtPkWyVEsIWMYLbOs5909yoQL5Ccvphgb5U/7V3oDvwIqnomq2o5s7lukRh9gRm8
CRhyk5hfQLERBjhQMCJY92DE1lloDtv1S3FBS271D0WhP640pR/JEXATvdWMPH07voiJIr/ddzWl
7+wrUAoNHHmfg4LPg8COBX1IP1STcC6nIsXjtd60NdnzLXQdTdo+oB3DbNOUyHgVy/kwGr96eYgD
2ijCI2F0MU1npSrrdtDpc0HA7SfycBYoNN+pxesILb7TpuCqCCcPvDvKC5/WFUUvYiHq8H4uh7u8
zn4BNsCJjGXTYUUWsIwp/Ro/iItgb8KfUII7YH4QYe+Sd+LpD5wwc/cZOD5Cs5+tGRvMMD4y0wi2
YnDQKjmoskLZbzG6lQLBDyuS6LRFbXyflYcG03dPdOs55NsuB8rdnjvGWPNxARjGdKY1+8Ed6akf
7W9GxTbi1yQom9QadTfRbPtH07QQEcrpBhYGIdrJR114F8p8yYr0pTtJvCoO1fgkUx6vbD6zxuUZ
asEdm22FzUKRuEEum/79kcc2aik2MztCw9IMcLZ9vh47nsBVGsl7K9SuLUE20pW5maB6OJzYyMhq
Jva8WcY0qXx6k0pMO39ksC5x/QZq0134O9ehfJ17DhezrmXTsNz8S5/9aOBxl+wEIKTxZ2+T6wEs
rtgSx0eo75zsK3Jyc8tlRV9YZHDI6O27WtGYIs6IcX7dxlLuQGtskF+hm3w5fc6BC3MLFP+PUvYP
FLq0R4WVSDlQCOLgmYUKbh1sHD0KSXCoWWGTD29mkHekASLwo+KRDyfb5SdQcsDBF39l9UC2H9bs
eIq/eg9kaYgrO4s5oKQporP+nRLMrsNtuNZff9BgHlwgkhUt5jvxYutR27LdLhmenCVnAEjOV80S
feX+9HgdEaO5lRbdqC6Zhn3VsX4VGKWybVdNwHhboDvOrpa+se4NNgnqgB6C87VtVAC5Y/PFyfFd
BRK4sj7qhGFRbAWlN9vQQHRPnapO7YbeNHd4/TnvpJRmOMaWm8R4dMPpzYeVRsyDHox56GnjwjrJ
0i8Sw5j7Jq9F6mO4MMOvxKXs4LZHo1q2QWUBKFvKbJvD0FzlZEnlhRXtPFyEMo531wOkHVi3Tp0i
/Msp8V+frqirnW282AalAfLUCiqWnHdDvMdtB+Rpgf7mzNwDlsHhMgT+b72g8dnjRIxzqnrjnH+o
jvN8a8fPTjPc2tS4VlNIZC2SeibXPTEqP6+jWh9jrx9rssyDM82P15ff2SBM/IodYLG/GlMa2zpk
jok2ZtnxeiIDKSfmOHIoRJVqT333NMtm4wGRDyrc3m2jnpOOvhv2OgAkhC85MiJjtsXRh2znJ4Bg
ffThjakm/BaFMclgQ2Ges6E+eAxqPL3T/RRaX20E8o9w3aApyucyxogp8MumHlFfkFtwY0yYc11e
rTH48BBKeQ7NVOLC9k4ud2AsKVg2rKJ/J/5w1l4ttU8t8d0mqrr0UiLk8MrclrT+kq74tCYuT7NL
ZstSea8e8exLUPPQJr0P2egA3xQSU1q8Kd1S9E0+aNFMgPheC+zNx3rGWbY2qJZsVYmfhlYwEXGo
bZYh/UMb2/oZ7NqaxaSyieTosClqHnUt1DOGVQvPgoBi77IwBcNrH9e7XgRH3S+b2vcMxyXoVbai
hYpPGOxs7DbYyEW1fg+6G3s+CYukFbypyy4IKMVWaPGY1ZBRo6rc1ZrZ5IhHCoc4IHs2776f7phL
H3ANdlFo0x4eSUnJ8Etkwa4P5EVVdBqzWECc6W4y1OqM5IhSL2BbYeIri3KNQszTk2UOH0tK4Xj2
qttrTArQQsQZnfuQTvF9Ys630p+MXZ0Z92YNx5VZRHTefQhEkMot7TZnBgRCCfvaBg9MhlSrTPRB
gqvFaB6tBGywr7dZupkcl8XwTfQse9doD/qOE8hKWmuEbiHCoSeBitZbuT8TS91LgyhLnZjelGBN
fN2K9wVcCMXldMBmU9XtAEODlUBSPJVNfz9a3vEa46LzpvpY3YxxzblhiX+MsDQ2QWN8hstynjsO
uD30uW0Fpiqgt0yOID8G3cvOh6S3lvWJREMOt47uRgUAU0IZPSQUbEbuJrmsTk4UxLTBCYKOgKfk
ponJsAqesfg10+RQS+HWeO18BKEBWSeCsTDEVOVRSpRLK//obNkGKu5Qge3E6RatsyF8ui5Fvny3
QX0hfC9JJSLGcIk1ZzDhJU6tUW/aoT4RQr+OSXSn204MT1GE78SjQWz2uxcVA0Z0rU2WUPi/ph/h
Fw8JBC7oYvH+SIkM1Qz7UmenRQH/uv5WOXIVch3JQFy8Q5zg+yyzX1COij3mg3JlTVz2r4t829ff
W+2mfKsGCzq3Xi0qUJiSQNnQ8lbDon4NvXNwbQ7/fuicQ2TZ1AVeMf/QSOmOuZSPFZlmiJgTlMXZ
lxZAD+DFViUyASMBjhjxFf3P/5lN/o1ZQgvX/iJtIn7EwzqipKM9HFJrx/4ktOllm0alk1MkLrmY
0MjnktZDBs8xPWhVwPVaQUHw73+r+a/6Hn6tdB3XogWJzND666/1035JF9dg2lAhQ2692I8rWoBy
eXL75jSh4rX9Klv9oVf+rzJr/l9xf7WRyNbWgL/xH8WfcRZ//O5auv5ff9iPTOcfriMU8F+EZ9K5
Wg3+sB+Z5j9A7bqgCR1boP+WyCb/aT/SHiMTsarCD0C+qf+n9Bvb+YfUP4rh5liE5kjzv7If/csI
JngHbaZwbQtlnmu7fx1KnHc4k0K7QNsF0S2yfi0ge0HUpd+AUNxXVZyv2x6hkQBusl5yLu9N2N+H
8MThL4JqiYMQjev00dqcfGKvxApk0Jn50zv9N9PM1E/xl3mmuGcQH6TwRgjTEb8JSEf853AhuNVy
9YeuskjnNrDOJokX96nlw5+zQdsWzsGbqx9Ebe3oWeDVnMEN1LR4lzb0UcNH85a6aLv/+2ezf9fW
msQBuSh8FRp+4bvmb5NRUCFbCEJFBiHYU21M0avEAI5OC+t1CkbMsCEQqaZuy13QO48VGq1LRQr6
MSJFjdtADj2sgmwILaCJ/Z1OhMXiXtZnSfpIB4ke3UQRHylYYXpK8nBvFMYxpODrUmR3e1U/TVb6
6CdQZCwK4f9Jyfy7tJTTogB4bKOaNBkpptb2/mmJq0IHm3rDuS3uKShkdvi9nB8Gmx4pIaAfUUAi
ZdxBGJzzcWtNstnBrzrCQI3Qhlho9mbGVr3Ej+7083pf/fu3r4OjfhsZSnieXg6JnMP28dsK7M7K
mWqT6pgFcBRf9A8nsR80k0gvjZMHqSitAmrwkyYSNfwr7UhZNDPCb/JU6/6sfdh6+3Bp3zyPVkIx
/IfF+voEfx277A4uN2vbBGsNaeGvLxCTqzebA6MiqJMfWAIu9tK9pewZkwjOWdS+TS51XoesJcgy
UcJmeqscFIcGLdD2YJNWHIKQ4ur/JRquiQiuCtt8uOK08A2C7erpxn2XhnxCSAkjJloNVfYjd2HW
5fKlLdm3S+PRWigILJo7ZTT2xQBRahXy1Mroh4nfgmS8gXaqG0DziL5GPweLTF2yMGzY9WCqTF5u
qjMI5qq57wsIVQS9g4YiembVevUNW/hDzz18lUiLRYE2U+qaD1wUv3Q0XzWZDz10AbCqCKYIeEnE
fe44l5QPb0l++9+PCfmvq4XrKcvXay6Cc1/8NmSH2nO8QGUUAKrROduN/Q6bZ9n4hblN6WICm23s
NWrzdJfNpXXh9r131FTeDcH4RO4XYQB9eNOPOKmRZdSrqpbPZk9YzJzADmnDQ6OIABon57aW1Mti
RTq3malyj1l9gVvQgJUqxV55lCBq7jJ07pePrnCPQeLa28gna5iMBUgNxa7PUypqDuV1rP+Ujkxu
VYnnPhcPhpMdC6pqQIqWfOvb/e7vX9LVBfXbsKQ87QgOLj6q8d8dcHU0qMnrOBFalYuwpnmDd1xx
dLu9CrD8n0NlfO8N8ZDMkAG6xNhyUbsQZQIFjZumP1Zvs8/IkIDXVpMZ7myEmKzMHJ/9illXzrtl
Tsjzis2HKAA65nsutkWSg1fS3C4L/+sUg/b6mXKgF7rN/R8+n152f/t8esOllCs8HyH0bwsDXFIs
5xMl8qD0X6umeGzr+gO09ztRDKWzBw8MM7fMKYqwZphltU6Amej2xQ8VuHtX2Q9VGmvxL+fhFEu5
KLZTgRy8LdVzkWage3ZaGzqJ7Mah9NYjqqUV11J+U8+LpsnpUMnrBPn7Dyb/zYqHHRkzBSUYtpur
+PtPCzLAGfplNeuJ/k3cN59JNU0w4G46PSX9wXiWpNUt0n6Il/pQ2cnlisCjhf2g18SesJe1N7jH
FGwwDiDy0zgjxxTFLJ/Kon8P0c+moRCAlhoc8eDb1GZoWOqoROMdh9C74EcXyGhoxNLDs7LkMJWk
58AgWNN0gUmHxYDiBNhwnWFpyZEXFdyS+/XDnMtHlREb7SX+Z2RH579/Ne6/bsVKunizbcqirmWZ
vy21E54qa6mdZbX4rHY6q9KlmzzqyE6tWiJT7OBY92MtH67vyox4YVfZXp+kZ/XehDgsl3Ft55J2
tfGQ2YKkYsQeob0LhXvRFes6BrRgJE+uC2Eo7VHMxlhDhjiHFFiihv/J+LhpfBRbSYVrynro8BHm
S4mbgbWSVPobSh+3rTTW+eCwT5LTPnV3AvaiqmzETc68rpb+HLrGR5+pZ+F0pzauj1bB7EKX9cDB
/u16a7sOretAI6Fq5c/B59+/zH+3s0rtbnfJmHB4pb/5XiAYJUNnk1KOSf8bor+NqP3ntDIIxePS
jOqKVNr4BwULSEshwn/5ft1fu5iLNWjdr9puYGEk0VcqPOS2/9HzYnq/r/N4uqRLQCRPZzocY39z
vSytU0nCbMZVR9Nw26kZnCK0oPol8CgbVrRatlb4z8plxh03BqCxc2fefWWgyDP6U1tyWATy168H
lxKbRfKfH6UUFnUpsLTvyLZAVuTSt6mKgBIS/FaXlYD8ot7ZFbF9QhqHcmYKk61a5M2sW9Y+d1hO
2s+Q77dY9mkyiojUrhwVzozFK+tK3UY0M4DOJ5yCGRaL6DHPfOdcD1J3wlZ+G9gnv7FOojLak50S
szj6KFGodN54yKpWY0cxnRbdZ89rIXnO2CQKqiwCVZ+2KwA/Vz3EQfCBVozWnG1ebCdSBOHoAhun
ekBRPbQgdQ+kZ0IobL6ASobGxM16uXFrChBlNJSkavRbUasJ+PxMsgb0lk1iX1zt7R18GoW+LikS
3iRPfatuOcyqwzzczkuWH7IR/WQxDGcXQN8/hWS5v64q88YqS7rmYnlx8DebAySlfuzjPafXyIRC
p7sfk+C4WRDG1hHxG8+Xvo6IsO7JXKjr+GdAItyB5WdPTLK3RtdI5nvyWupeiCQXQDC/kLuzEqc1
1THd64dAevA17rSyvE1opyk/J/tKdM/IjPk70lmcoyGylzSnSzh57qFUd2LAf0vo77APp/ZQco5H
ZFBuwhHpc4QTcykqevuk0G4AydENX4YtPvectqh3AZdKo86vaUvQi7lWzkXmUvFBCGm/ucbcb8vc
Q9tXdWITV8ghSPMhp7ndLOp4dZVBKlrGeNggDaPBtnARmJP3hY5KVHlgVEuSk6PwZ9wCWw6NaGdA
vmE12iQpxX3O3c65wHgWD5iL5qF85Qu3bmgOH0eWTYRP/otSYJDKeHiQRvqW6L5TN9SRxosRL+pM
2frC/UL2Z9jD5dkQhmQYRXvPpKxVSJA7Xj/vrJwMPqruh2kg2b2KTrAjVzUR78bAIlpmXbWBUWPe
Wh0LJLbd44gN4q5rXP7L6Te9SzENsa3c+3Z2P+sif9mQjgUAHq43wKmBuXkdjZOkZlQ6m1k77cB+
k0HA9VOiNvDtFhaP8lFB+ssmIgBynyDcaRpufXKR4VbQJb7OlkkWaMoi8bZIZmK5cFSu8nSnBhap
xVvu6EtQwUa2UHgQasrcIQ1CZ5uE4bydKnCrRWveKv8Ypw5oTjMvN7XhvXSCyqkwIlIvFDFg1twM
OiT+KC1hH6uRvYJbG7InSrxpn8njkBmvAajXVemOrFgZonmys5NY7KIZHX7XNHf90B4mbni11lhw
5SWIu2KgNqCxJAbCQkGxjNMf5qicQ+ClH4YD9ZpMqc8pib6XRiqPEzVFrqRfdFHc9VWE45q23CSd
2a6un5csmUn45U7Z44+g8r8nBA7C1oUnZ9nlNgvndNPLeCTLO/iSZv2VNgpQn8ToFAAFQDvZbmj1
ihUNVCaEiyI+y0nBjj8iKNQXwtxppSOm18ExEDkB9dACdqbxmBY094uKBzcSDhUphXS3pcNXh+OB
pWjZexYxt2zN6iYgMrZ56AwZ3STg6tayAC+FTZ9PUBPZPoT9oDvyGLoAtaN6pUg/GVgUJkH8Gs3Z
Ta6IyGjD7KEb1UYI/3x92OuXG8imWns0SRwEDsXUAsiv0W+Aeq12hMmCiNJ+KVWKn17V+zRuAFPR
6utJB50qFFtNbYv9IBLKnzU1VN3sPA7ghCM2wcBmVgczMvXkbUDPfGdHa0iD/QtUS+hsEUdPyhZa
2Zl3xFJT9W3SOUIHM5xiQyb34y5vTeM+c+KnObMf7GFozuwPGFAGcUQh4t9UGFwukQpgP5tn0Ql1
akiFMQRm70l8m1304W5L9b7JL77oSeJg11hToUaGG7+S0F7tygQ8fbk81W3fo6szFBjoFu9Q/mp3
rc5W0wHos/MOZPhR1hyklOTSZFllfTuWxpMALZANQ3yOJfoEsjAoQGJuzydP7Jshf2NLJLWAlNqV
hDPGZYt3i46Sq7WlFkDU4lteEW2SZx1phiNuBZKOWHkSIjJyA7KK6/Twn/KtCbRyB8rqBbDcJnPs
WzeM5NFZvJnVQR0bFKWYRj3ycbNl4RYGQrX06L+LoCPDJgiQ17XfncGrt2Vf2vsoKbZjgYa+a7Hs
pANXK0PGG4B7KUwzSXQCmaahTTupGqfmxpUASwovOvZe8Eqnwj62fnhX56a3qSSRieNggrqCILLJ
Q157HyT7gISYRr/7BioimqnppLufcdLfokmOX5AwvBoS/3WeGpjgvariFJXQYXGjC9RNQHhfoW0H
X2u9Z8aee5+T3EuA4yOtX0CkXGg2NU6MRArNJEi2ves7p8oeiQdqWF+0+NfK8f+FoFUYGHw39Avl
xjQayRabGatpamZaFI312vvNdxQu6EPE/GsoYFoyunHeQu/kILTcNG5MvAjEph2XmBRYpTshZDbe
xsDodyFtO+pSLJVTBJg9FavcaLpd0+MtbFX7Cz0hxY00QtgXlNWwtmnBQMd89cfy2en97gxZTZtL
3YEVwn2HSMp9eZG3LKzxbeRzr1jECPo2N5mEkz2vAxN18PWrtRmjZmiZRw4hJJQmewo5OZoPvoWw
mVDtp/IpRr+7EkR31MABT6VxnFtv1Dk4YtMF44MTz+VDJNOdnFPMQybbZNsCEY7z/LHhgLQxl3bZ
OWb/wY8GQD4nh3yOgovAaIGXx+yAgdbYx6p0dX1WA+ZqZdjY1Nk+WyKRdsRr3jdNj84kdi/QnQK0
N4fklcSwbOdnxlfmmYeC/CTiYOIdvftTMIUk1czGI7szfIsRPoA7UlvlQBXuZbe8AXVjzOdZc/pf
9s5kR24szdKvkqhNrxggecnLS6CqgTIabXTzeZBrQ7hcLs7zzKfvjx5ZBYWyM6IT6GVlIiIzEJLc
jOM/nPOdOFBveT9fBl01N/nYHloCyPzQHZ8cRSUiDSa1n4XSp4Ckp8WFDvclEOGx11BrGw1XEvkA
iPNsgWAGvu/e1Naw1+KmGNlZsL9HURKE+8SZE0IRePnJunD3vUA3RtCaO2iEOCaIlXXA8INokqux
TR/BxFZkwY0rz5uX9ijIXDJhT4eraEyjFvNSc02GWh2rBleTFxRvBZWoF1QcMLuBqJ7IaM8rD8wk
HEQt4JJZ9WsRc4uDkal+Y1RkS7tMS7JEm/xPoVpWp9jvw4QKn/A1H7fd5LeS677teCYhTUb0MkxY
tlBMSoojSxgsG6uLTKiP2niN4RXDXZsalR803B9hh13HbL+HFSqZNgrIYkIAuIENCXfAor7Ws4Fx
wbpHZzSwJ4fjovoCJe5EaBRlRJIgtBMz0aDtySjojz6FV1PAU4vRWAfcZ9gbCdUvszyyT2f3MkbG
Vchu2JvRrOzS4E2huMAAr/g267Fv6qk5gAjGUEHOMKpIeaykWvB75qgfpqT0jZLGv8lpDlKyOni5
NluodSRE1f1hguKP28dA0KFSPh0w9iaMHz/fUaN7JTt7F2vTI+iA6JqzAWq2C26Gc9RZ9sFmYrKJ
y5boFVvtVafo+GcCrs3FCyt7PqNbnUOXInWtphDokDSGYwaBCUGiJeILs+BkIAo82haWZpushA2v
DMweaXytx8+1wWVbyTYkwmdhDbscTWULL+jHRxlw/w5BopMOglFCr7bmvAr01i1e2rQwqCULXsca
nW22jD+qZ2No4xuHS3mT62Bkop4bARvG/WKi1f2cxrXpykQNxbWFjXjfkJw6gi/eaU22MgyRsi/B
25gzEoGDf/1ZApdAj1HRYDb+PA+JeaIWaoEDWFwPWvoUafRHo0Bgo4gqa2XubvopuqJ74XXkanA2
Uj5kJrq7crCJTZyZ8Cm22xEicSgFfJ+lLv1mMC+aPVwvgGQk3pkdF2axpSWv4XTQYIU9GbBREQM4
WIHwgy25E5OMqU02p/so+mKFPcoaQRsKbHrnDOYW1aTpcTIDzIPGp5aG5bc6WN1LssysbBhU+zWN
lWzvjQiZCq4X08uzlRJKABsMDwJt+Gq2LF6Z+8ZeBrn2XGqPsWK3GffJ+F1oB0fa3ORAVBFviXwv
8io9fP5tMuheK7NZeD6yWM6JvD9o2vrxofmTY2TQvpIZNami9fuqcNaRLJt8taT7mXKoSAQfuSov
7Y3RBNoTh3NH4tR91VjJQ286X/WoeZz5zldtONCO8/Yw+qbZ603JaHGZxb530SgYOBPPehLcTNo0
kj456TDAgY9THPYXhxrnDAbuotOeHnKVkJ3ehPdchq9NkSZfpKOP+yRdoo3V4sPWgsU5WWUhLqza
afX07jpFRrlfQEUdAOhRriLGvrLrBCVEUDxEiyvOfTm0J9Wi8V5/WO2yGrZdTTukBUoH9JDVddOs
NVaUP5BWnR+tBUPDiog6ohRQ595t+EEVEXgjvtyJ3pdg9RtDK4ZD1+RYy+fCBe9lHsh2sjdYLdSN
mYE4hZqyxxGFgAtggj0tzu3kUGbzJAIEi1U9aQdiSVIzOIHwecRPsyeStr+IAZ1WVxAET5I7mfQq
LXcVsPxL1pEl8rl2EmPwtCRk4xgtcqPEWXMSym3l9tpdoJjfc9SHE3xDwoSy5bmNC/txWW3iOTsf
UzMenKG7EQ7DViesl0d+JhM17UAaBhUgCUi+pjnxIUK7vWkqOOi6HuyNuHsJyfQ9VFIDT4vLEVxG
flZtkR61RvuBtlr3Ms1i9zDLnPIId/Q4wyTXOB8ACfQL3NP0wP7/tScFrWmO44KkKVX5iHK9Mv0R
KzHsh/LYKZzjRllnz0ucJ4e0ch574PT7PqLUkfWxQNBfynLYB9OIq0VM3YFEmC+VpembIlMdGV/h
D7eaL4YRVgf80Bm71Izo4oIAmIzgPg8xF+E2RvRmpRIRPpk8x5bw8A3sDHHKln5buM+FneaEjIoC
fb7iV9vXJfuoe/40y3cagq+Qw51+JAhQL0iw38oKqfMEENLPWyfhmdHicup0eAQYSCEuvDoQI85F
WKfbIkYXhPLCCdDR0JAv6MXyndXO0Y7AJoLAsl321Sioh3UudkYa4THQwOVT47M6XQV4ugxdzKzR
O0Ur2GLCziONy5/crIUknw4viRvzq6yvaTjn5GZYr1VDyxqk0a2+dARB8KaHkLPh6YlUUFYWz3AK
kSzXNtZo6tdrRE+Zp/ppcacXuLVbcODIRkRtnupi2doWFSKNwDF1kn6H6JBMqry290NA5+LMJ7cZ
NxHJ1ecQB+hCtKUPxBam9hqtvbgvZh7QXj5m6ApZC9Pgy9g6BflaitRflqUp8OIg9BLWsx2P8CN4
1zcurizZE5uh67upo5KdevC2ODqSnWaTFDWrdjrhNgPadkBlVl+FLuYSndwF9GFpjGgUL12zCi0n
BnTF4hB3G/C6dE3ejcXcXjnCAdEr3q2GQ5sJvm5dNn6vhkeNRQmPRAqnzwGVljgLSYg2CN/8r3Yk
n9yrn3ckVE+QYqSlC6hYiqHEH1eT0cyTmJa75rblNKshQQ/cmUxQPX3WKTP0NN2BEL8rzAlBq6O9
9BGBc7Xd3KZtGV01zXzsYDNsOxWF3IwkUuBY5rruAmr72SRoceBcaQUC/rBZLSStvMrz+J5KLPFn
AxMBoNHtX8ytf11YmzrsP9th17qONaxfF1sG4Lq4G2lBqhqdlxhg+ZKOeSC5jV5EjTtGXH7X0fzg
ETYipnIMPmLcUvVlKSvKlAxehwk6ws3666EBW/T5+f5HRfPPKL5CqHUn/s81NI8YFbq4KLX/ZPb9
t//8HocfP+tp/v77/66mMX+zFPP+dbMraYBYjv1dTKP/Bt9t5fjyd4Or+b+1NJbz27rAAEGFfsG2
EdX8N8rXQpvjQGDUdUb4kEBt+S9padgw/XHpqBvSRudpmw4aFaiict3d/bSba5upELVRyQ0YGo+n
/RoTieKzyYNnsDY8bcVpDFoeWQlg8bQnxBRkLtRsvwqhKSLVeQIIc9+35B7ndnupwvRhItNYl9Yp
AT1Cf13uu9D6EHSUekyF6JLHWFcQL5yVa8Jk1ktyUe5hhooNUsbk3prfeXN7UtOX+3SeqZFb5SHP
vg7T+UnY7WPlqC9NsbyNigA5pwd9447Yg6FNcGL8brDtExTUi9LLb5beq30QUq3qi7yy5n1cBx9s
viAt2Gjg06ocjoznJi+LjHhfduV7yubLZ5f1Q5nTU9iGLypzDzJJ7hkMXkSWADYC9Y+jBaDuouu+
nOLvpNmN7DOScxXTy6kA8xhvi+ccZgCJhtleG4RH2Ic6ktR7XTiNhXLzVlogywdRXJgD34Vh9T4V
OrJtJ7wq1ODPTXSPm6JEfNnb9IHzWzPU9bYa1Mf0pclGfrCxGN5IZ1ANLOzVKN7V2C1+L0piOsjq
He0I7Onq5Z7pc7QEd4TTEHIoa/kVI90EPGZvBAVpAtF3Sv+nOq1P2AMrv4nsKze0CZGZOgM6Fo18
W96NAUN588bqdXy6M8kH5il2nR/8dSu18hQjWN2FFhvHsmpIdxZvrtnHDHb7WzGz0kaoSYWnLh0b
gZOOKTcFcer3BIK1ZcATlgy2riu/OiIR+1CTR6VNaxCDvBjcJluhBw9SBYSLb/JgeBMqeHBJF9KY
CrbVd/Y51K3kJ2SM1smB1zYlE10cQvkEiN0aMWYZODdrYm2LorTJaGH6ssj5IV/TBVOXHAoWZMx5
5MaSyVWoeEtSnvhkRZAGInTrqAfMxAkCqXfJEWZC7guCnyGeILUIMmplORWveYWfokdssBRF/5zt
KAbsbV3K/MIlgud2sdCaKL55nDEh1Z3lPVgEfjNd3coWXXuQLVcm5cxVPzAptWpqxi2nvrXznGCD
V1ZdB1h1N9bifiejZ/ASr7B5Jes2DnNzTt+CLnkF/m3sGKL3Gzshizpq3e8DGZwybXweAF8o8krP
KWuwrIiGUokQbtaWZD8rAvrwcXnzmoVnJAv5D7q/iAI7SMG6qzHN4NrUdWM7zNRDw5BcZlMMGwrd
i1lmMEZp5Dxm/Jjmm9HcStH6nSzHnewodDpJMI0x6k91xS8NzYYNjD1eh9mSenpvn5g/7EigJC0g
fO5iKuquJgpLqysU8HjzNq5bM1VhIgPmwNjbZEB4HUHqJApr5plD13iig9PZVZ3fT845BHwaGwRJ
WSK4XVZsT5gunqod9ozlaakbWBTgREKOBEu21XiJ8arCcJ+9NopwUcPYy06rT7A2L6MiaSbW1kUs
Jn6cFO4zesGepQP2EmVwHwQD37BPJD9hJkBojORVGgNaNAJIxZKc9Do59NAxNkhu/SXVA5Bt3Fpj
Zey1tQmARrXBev8sso5hoFwOS0efD+1ObY1U4vzhZyQGlRxIrYrZWXUDAr66FFnwrE65lwbgW4Yp
G/yqjt8CokrsqW/vYellt6H5Su8j8LGU7qlWA2NDzUwPvQK3kBDWzriJ3V8nyoNuxzsrx+MQMIxm
Kov2gOzJM8LsyNP3GmtUf6hVeabb9HD3VQ/p2F433SCOtdaS+mgylVDrzTKMwWtZPTOLlF47Cnsb
M0vw0MaDY8pKjQGMsXfBnBHB10ZfEx6Ic/WW4BsInfClbcr3OuUS6U0TyNoMu9m5AbkXw+2lG7GZ
WOBB7CDciYWUS3Lpo5wrdOrWwNeUnVUBlDXAtRpXoGu0AC9dNbHEir99hoxqhCf6Ts2ILYxvCouA
83gZXuIOaZBdDwOCsSzwjYVbWinHWybGmeQzJxj9qi/TMH3LKuPGCci1CoPpPhDddzEypS0cwFVo
KQDhmdWW1p9ZBilJ3Pjmt3q0om00gGZCW5BgQT8KExO19WOgykRhaItrx7hKE152TVWojTFH5PbY
2c1MCq5ZEV+a9edyuslLRgcETzVoRX2Ug7t+uJ91964OKGTTNnsLTXSOdlunXtXNxHIsT+YAW2uu
2Z5bmYMQauhflEVQnBwJc0YJ4MUavi5LcrRJ/pm3MctOgCuifda18pgP8EEsNRd7nujGdRHrT4GC
R2jqs/BxKBIcVHXXWVdwxVgF3kgMA9t+caOD1AhfZpdMvtDYGrsMPVkVJodGMTkZAjs/SjLP43Jg
GwdrTwU6uKI4lhdakTr8obXjdAlmwG7E09fbejSbnagiKHmB2uGB8K0aF2yYEJNNS9iYxp602B6U
lpk+8HB4RTB84wj5xbbDZ9t2qxtX5ed2JssrDLmfIss8yumO5eerrgUzY+f0m0DGyNJtxGtpQ3EL
CXlMhrchxP3RlM0bvSbbDxZ5ESIdJBHDe0GQHFNYYqNEXxCdaSyPcUicRuLGJB0W9/nc46iXQAQT
YGMjLwcroGKfYvy2ssHb72xAXFWHZApulswCJYpUlffOwmOzoDu1dZb0SdcVfmJ9F1hptjNy0G20
dGdyyPOtWDMPWxujJfkx0b4PtQ+m0WxjA+Oa3X+xC7XrRq8aTL1sP4vwma99po+adlUiee2V7I8C
ThYt4Vg0xPTWsbkd894lnflV9pAQTN3wzEXwKq11Xju4VPRgIiYqARGg82DySAWwAT3RK9Y1PuGZ
Cw/FAX6GOlu8Lkm+aSWKlEqLr6bAfetbc7rMRJ8nrtuc6rS9yocexmdGqNHyZse1tlOSnKmifldO
88Jg/CEFv7Iu0yYUyZF57Efdum0wx2OXhGDLSiiyEjhyc/d1dAl9xJMEiCEEYEbMsuAZ5JVBfCvV
gI+mqmpwgng+BndmIzCvrp8gN66TBYBrXJMPwIug1lDKCRuQ/HgWs5k9gvAvd0vKcZjVGzIoP2Jb
K/SOdJuIqzomDbHJPS6xB6tIHa8Lcg0PA0yctIivDJmZpzJM4SSk0XzQex6GUQtiSLUsZLSEl6PN
/Bh52rJN8glMWzGtxALdfGpWnGFVHdXsfB+a8lUfJ9gLVX7QGkB9pr7kq6zGPIw6bvqu6K4gWAVz
I0F5ypeub5AQIGomQbq/DCjjRFZrhGw/mxYOGlfod6ONini1RqJ/31VOM4MTpeoxnfq5W8ExTVxh
XQOoyUUikq2IhnFHrMwXiACbOClPzPGOnUX2dBghHUiTe8IemRjZOihvgfsl0LgiNQJCcz2rrrX5
GLds8K0yOyoZHDSVcyvHjJF7qgZPduswfkbnjq1tvRGsHLhzjLpctO6dFQJP69A6j7hTi+FeZsH4
TuVP1SW202ACBEK/BBozYSc4EiOsw+hjZEFIpxrrS5OHLPOg0PlTlrxnOukRpaEZB7dRu5Gt1ba0
19A1Gd1ZYkI6a16PuRvvliJhVh0IWv28PdXawJR8ZEgdV85bUCDhSGiyeaHVwOp0PmzR3DVm+JwV
TN1M2K4VBp9tPRDNrLfYFKOpw05lkd82vFR1k+wxC6xx2zDEWnKKDPb31KXNw4wUYxeHuAEb19xa
bsTmRKwXi5InOZrmwYbicCZGUbOo58cChkuCIX3DmZq9XKfGcIJqayXd41wMOhRA42AJXdtlLnK/
icsBXNKhWaZpT7fJHdAIINRJepSwAJb4e2fPzoEXy96qqfYiE1WBuXAvoQMjubbrjqg2+u2c8Cgo
F3k9doZfgnzNpuQ8FKckYGHYJVG4lUt93U4wYiUJY7znxW4qECB1Fq7ykETyBNBCbqPKaeh0eiSp
h6lvvCXovusRMqhSzruMdRaLoREDW/2F7WfjjaBHtg7lK/unvSAvee8kzKo1ByY5bLckd67SjkXS
nDfdQ7eS3EXBZjgX3VfC47X7KRwucT+dpPOtyFsyrpyOuVgM8LgHRaKCrmc219h7K8MVa9pN4ysS
/0g83OYxtpAwCCRNWND4Y2yY24Bl3mYqAAO0hZ7uU+0s2ZtDLkJ4W1AnFkyxPWY1ZB8uvghWJyRS
4w0Jj5HPSh2HQXF2Y+TpVj7sR04xThfXLxoV7WQfRB4ytVNfxphmjZFw4l6/JAtyXmLY7+raaa8S
C2NGhYR7EReUg7vazb04Icct4YXfL2wI46o+Ee5O6d60VMJOtcVPHtIgccHKpZp8LhpwGnV3AhxE
FkeG5sWNKO01Iztj+8NQxzuG/gzFmF1S3k1IUEC33CZaa7GtBFqd1r4by0fTTu6zMb2vdZNR3Lhk
dK3JNc3VRZ9qL0uNG7j4hCxElLBzCQG7LdUuSdN3LSUMuB3UeciBuVDYnhg879e/XCf6ztiPTMaO
bhdB4R4Q1C0hIeUuYUFJlClhO8O3xgrVOcWVeuGZypdx+ZQCL2RfEfBjBCYbUGi5zVgfkjBDTRFX
o1+2LUhCRv9xirbOzS522vW3jjNYXh3bPd+MajfBseLIpN3EKnhl3BfxikNMbgVN4NV5D5MXiAec
LB8mFZ2JbL9BBCfmr8eeWefksM5n0+Z6haBzBJ6C+z6e3vr5R0CCg28IZ6UUVdux76vTkMsPsSDi
UUl2X9ID0fuqA1AHwwsanRXXSA3ATo3Z3rybEUhpZX+EOsAp68UHhw+hckWYRqugB7esFlK70329
cr+6E4qrLOarNiUJ03IUPKnmhwnVj1fFlWIHIFKin21uZ4JH6WTJr4/RsRlpc7H0di9xafCaiMPd
HDUIXagVJqJON7lp8tIeI9wycXEwTfs9WlM8TXyRPqXboRgtsuoRSSbR8hY33Ea9Lb9AS8lxNvW8
UzQc7SkhmX6ZorJWkMUEtWA+9acakv1m3iL+UYqcNT3u/Caw/KEiRLCxGeqKdl34IcYBKqQKFHXS
7K+1dH7DmHTuQyb5JYmOY7Ad6+RRK20mHqm7XZIAszmeWQb++YtMWb/HS3bb8jqoq7LxHIRK1ZQz
+Zrl/WSNaxjzcj8zzdiXU0GK91o76vENfiZITPDSORDjK9H0d6s1Q6GwruOA59XwJWjDTW0H9jnI
P8awNrZkB93TfMReqalT0JnhHgQkZTU4jxIiLaOv0fUWe+2B5JsKUoLnQhhvYzReQrbGm7HOPCNm
kGNU9tcxXWLq3OUwRNMR+PuTIrCvSqzaHzqi7Hv9DYdwthW9+1XGyzvNP8azg1gvBgvFa44LtZ/v
SVu4Tg1YUzQQ8FJO0Pm5ZcACRNOMf3xEuwkzrDOfRTKfuwBnR9trbxjpM/3GjZ3DivELogCyTDZf
5wbKU9FNt5ysHytKxI4eWA2zy8SGHNq6eYMOiUUASmXSrHdabhC8KdqD0QyHdOHhwmLwlMj5kKc0
7mLcob48MQNjOW9b93VovHSdds1wFG5b5KGaegqj4NnVSAho6uzO0smUorJ4QGR9U4ZJyAZwVxg8
1hF7IKjDjzxrxIsUknd4soBUt6MZBQyKBkfl8ylj+JFMD8tgsdd9Lsg8X1jMrbHEdxPLGH8uNRbn
mM5BgPUPrTjGggZkiIzlf6brf56Rxxp/NYf+8+n681uWffzt+//6z7Lt/uBT/fvv/H2u7vzmCocc
PCbo/I+pHCbbvw/W5W+OiyvNVZ+GCjYqP03W7d9IxQBFhjETl5Vccz3asu+i//g3JuurE0NgVLHQ
FNv/ylydT/DrWN3mR6AqQAPCpN741Yqg7GTK9IpIYYQHGfoJNlZ2oM/ksGkCEii3TmTUx5jI425w
7gD7XJTdKRQSPE8T4pE7sh9EZuy0feCwT1wzlOemQuEhDR59BCxrDCkLTXsgBdXx+5aE6E4wzUjO
ZkI6KoP3uapAdcXt80Ats8s7cpxNAp01h2TnBLgKpg2e/w2KE+Vo5zwZmuuIli5JGAcQqwq52yhe
5kp+rQmPxo4KoGYm9I7ozccU9NohJWp6blrCXgsXN/8AQTGFp04sNRQJv1I1K06ruWRNeo+2ttmG
89egmNFg1+jEzNTvFhTVbowjlKHo19Bwvzulw8NaHoYY5ZuTN/E26PtvQ1HuWDk655YC2rMiYrWJ
10axWR5NArfnNXnbXjO4Ub+x/5xpSKxAYXZC7LPXwgQ+dEF5WK1J3vAqLhUMAUIXyDjpjGPEzI4F
CIc8BqQ1AkiP4P6BWgpyU3l6wnZe6qucNL1fRrLEkzVVHFXzk1hzxqVO8sZA9Pi0ZpAzz3urRPOi
Zdap6EkpX4grFy1LR/MjZ5xmTHV5jszgVsoqv6YlZdULeqNewnWS/jgiyyMt6wzWnxYiNkknUvlm
Hpmzqm4dWJN4pA35hyaYQYHleTUcUfgNvhCPFNCzqPVrACyEso+K1Ys1H41uNDdmzwRizu2vBu44
r2rQd5s2bbRFsZWG9Zu0wxaXSWt7Ypk+NXSoaUmHL4iJJzmKExsf9DU/nio4dtmwsgBAEqvDVhDA
dYicJ032bczqcue4T8ZqtqsjBeN/eUNAG14WMHKTM34jp9bI62+wm2w/kOKl7oZrxF4ps6YDtmMu
nKI3/T1/0ENqEZo8u8W2LZObOWcgZ9YFqxKw4rhkqaCAoNKebolprJB+k7aSEnYDm4p7xC4FaELU
nlMKFiqdWQ/X7HMsma5g7vDd6dtHsiuLLdZBXkk1Qa4xCT58G5qPN3T8FQhCJD1O9dJmJcNF+OLY
FdJ8nyJjGIiDKFT1rRHryI6RpMVeAVXHrTTxFRSl+TXpPyaabIBvunFp+9nYVg4i66Yuv01i+MHm
Caz/LE5N8X2GqbcxxjbxMkt+SVwaWtLBAWgCuhkywY6GlRkQ86NRd6kPwzDnTeRsqrmNvTTZQ+k2
9oqNGh1Kbl+wwPsx88aDicbYWtb42NTqPbXIRzRbBLAr2t2w0LdDiPUgHBLWBFMLznvUD1VmIuU1
wq1OBjQlNiM6VEKj1bME7y0i6iGxMuzGApeqQ9qLbYUr1yeR5KNTzsk14LFz9DYLOO9pNLKbvnW2
rbSR0BpLeCR/llFSChxVNUjLmQQd4xq4cNMIm9Ac+7HVi2cBttDSNHmV1C9WUi6exshyow/5U6BR
I8eaoJvquRtLZdA8V3Ca9eSji4LslJfFG53Ts1qcGE6TNWzyob3HYVFTJ8S7WEf1LCbF/M9i8DK8
zRZXho701s6mp3GOPqT5Edndd465sXUS/HXIhuqvSKoxh4OZdEoeXmXV7t0pse8ycua1CPF2H5J0
UmEEkVhFEFr7fNCvtlPy2LbdF3f+Pjbx2s7qamtqTH9NQOLVaXTwb8OOzGtkis2R6darwmhF3BF9
Z1/P/oC22tOFR0ZGv40wHO0c+dA7ueFlTkHjZV2EzcrAymDWLwxfdvSQX4O5O6dl9zUuwsm3ma+S
UM7Dn1jqtekqUFyFidqVrMkYCJ3adpx9kOSIQu2y8wuiwLejxmM1GTm0NcqCuI22lmIIMcykMLmR
9bC4Q3ZSxvQCBSz2w7Q8Ma8iNgJp6a7G/79x5K4NZnlpjKQ9M0rZDrkT+5jL213d7nV9rC5MtYeo
7LeM2NOtk4H5RsLWIGh2dqUdZU/xwGQCKNmpgDQncR9xloobI7CP9hxEh4UmmVQXyVkhzzFO8IW7
gyq8lH0b/kYU9EDl/bYU7FpjmnCXuGm/nweHOMry2hC04laRTx7rhwte9tgXwzf2OBbRE8SbO9TF
kF4YcstqvmNSFN3X0twrwwx48tB4dBHaHD03dolq9xZuGwTCUCI7+6WKRvNYSrUTAoalPhjHYEwm
eu2I95t8KBp4VrbCG42JBuWRtLAYJKH90WuIoMbXQLRHDMH50cjlgxmV7s4eEI6Cyv3dP/3/V8Zx
edg9/vv6R76XFdEuYdT97z/+Y/v7P4cf5fate/vDP/hoIrr5rv9o5vuPts/4rb8HGa6/8v/1X/5t
VVZ08+Of15AEj4o/ryE/io+u/IMo4/ff8ndRhvgNTR4xyqQp2wRiu/xh/63KoGxErSFAugp35Xr8
V8Cy/E0q/JuAR4xP7QX/6r9qR4uSE2kS8BXEGcgy/jVVBj/8ZyO4DtdE4A/V+T+uZRIk9UdNRhDX
vMdQOm0qPb+LIuI/LeLKAZ7D40KEMRUfxC69Z1/cpmKQp3TYxIG8qHFiktOz4F9+v3L+acrkqgH5
SXT1+XkU2glh8V9prhKWnzUiE7Xj2EE/AuthbWUPeFxE17AgjyJMdqY2PTAau/qp4r/9/Q//W9GT
fhEXXfsf//arl/f3n7nCYjgYNifil5/ZDyJVwWIp3M7ONdS1bwlg/00TVM/wmfKl2VaBWCUeaKh7
wCOoN6rVWwkVtEAW7SIhGAiV1DTtdvz2Fx/tV8nMenqURDUDZgRgg7P6+H+SzDBI6h0pKC0MAwg4
e11iKEeeWWNEO44CsC3Qvg7mlSYJ3KLn/PMfv17n/3g26Csc4dprXNovP97JeLbXKZPwcGS/V8fj
VwNeJoPQHNPVmFx3VnzHSA6AbbE39I70qzo7hC56FErjpQ1yVPL2EfTVtZYHb1GS79F/RlFwUO0X
vQjOhjm/EwB+sXI43q6+a3sk/0RL2dXeRqIc58aVLbQfjZEeFGv2Orv8+Rf8TOv+9XKjgbOYlHHD
cSv+8fiqKm0aA7nMxrFnbA2lfYIkenA6+8rE818r5A3uNL9j77uzG+Po4J1G2jKF7GGSO6QkJJFI
wHlsaPrU/IsY5v/bwQfaAsXAsVbIEc+An8995GSqbutFbeaSYOnGcI5Rlnxbj8WfHwR7Nf7/w0Ew
1ixgCSHc1n8BA7SAEa3B4p7D7XcpJhtFSkaEEhKLMO32OIa2VuNcsyy2MIYyefZREFwNaGlsWT3X
04mCPBEO4/MSYbiUowTndiDyu+dVTaILYrULqV+ouPR3i+KVs/HUIREwJpJaWeCEDpFNFS6vgMHo
sk2d7L2wgp3tpl4UVluOQM+4K9u2zGm9oHWOjGC+EaOQbdLUAmK2QjNWWUBdJK+6il+74Vh1qI80
wELmwjX454fLXI/7nx2uXx6ZSdK2vLh5XKhZe+w64yXCSChM44qod26LiGnSFSUzA0lro0ijxZzo
ZaHAVBMXGNwREJOR/ZnSucjyOTGME2J398ga6NmqvxjWdD8u+VZlhvfnH/zzYfHLB7ekZfGQNyTq
HGt92Pz0MFFBIubAQihbDZo3Ln1J5AxKjQax78IqryvlLc4n6l7rPUwu0RzX3mRSpjPN2mpaw0CQ
CPZI0CxpjMeD7ocdYchqL/jWyM0IxwKWIhJR7OmCss+snEtIIQkr07PsW7b64J2LQy/tJzb0CWDE
uNbhj8ObDc0TTayndGPn1jjR+t6P+tzXpLGJ3PAuN4LD4FT3jpl8Y2F2zWTlNPW1TxwYaNromxng
Hw2K6AZELIJu7d7CA58P84PpFvdZld4ZbccgN/DYiAnuJskCNUOF7DxmKT4sQ57j2nyYjPLNsmg4
rbb9iyNv/6K6Xd8w6/OT/9iMaQi4+eOR1/pehrD/FBNhsTOCSdsOjfV1QJJ/22Gdqu3qhVssutf1
EMUPMqkIQdkVPl4q9TL/Iuf+rUIT5Sce24cSPVWnbtIseGpZzBNfTm+eivupZQZgV48W0x/KcPN9
LIxLL4Pb2mj8YtU+ogNT+QfTkOpMLPIa6HJMbSfdkQVEDtOdC9R0nG9CLSfQPMU8Q3OsMvFhZbt5
XLsYB0kMvZJstINusRodrZNBYjJ7nZ011H7TUn62MD7//Lo1fnkQokzlzUMtQHtnS8f8lcLmSlP2
2LVouZP8YIbVBy3ge20VGG27I0gnKJucd2GweHcPTes8ajibudKP0WKeWZn9xfPyH+FA6+fhYgSs
ZdrUy788mO1ynO1JxYrWyATo1pz61eHJwwgjpewODEM8nROk8vi0tM9R8kHQlBfPRGpFvafZr4DA
9gq+o2Y8DzuDpZFFJleL48TA9xFoZ1JbN73e8csbOh7X61iCWQ7W5NK60kxGVFn6F1UXtLK1yPnp
4fB5kP8Pc+fVY7dybeu/cnDf2Shm8uEYOCvn1VlSvxCdxJwzf/39qiXZau3tfbdvAwfygwFZ8gpc
ZFXNOcf4Bv4mV1MFQDOwie9vUXUqk5bywp45rYAw7h8tfbxVh2qndqhH8OsZg/nVrFh9NZNEcitw
ZqYDlBlUfiP0fTSkjPs7wPhDbMwGd+0xPZSLop93wSZ3u0t+nAKRisrUzN+6arqIoujKDwDymMoe
E+8DBkQgpcSOImZB+1EyAGYkQj+ojntUboW+7xs6SbZ2LAy6d40+OUz3/fthEiv8M+sRwY6dIG80
o6JddDq+SrO8VjOuNMPZUxGJUx9k9zALrkDVE8UEoDbu2R9oJGxSgnIbNJJ2ap0cS7mLq3TLLbRT
uL99Ofwvr/Ma4aPdLMcWFyf2Q9NdjZG9dX1UASEyVavBwlaDmcdfQetFIGmaEOhIz8Qb9aVtrnh/
DJtQiI3bjkuteg6ykV1WdpvRFysteegzn6SsdhcULU9SgMUkmj4hTSClIiND9xDTI4pswMH4Yoiq
2DAgk+P3G9rW+6rMlvkIEyukKg95AWtiYKvaN1Kfwexy31PIA3VdmGN2H7H5RuTUxyPzY7NZ+FjF
I//VB1GXhT7bWX5TkIKnK8aXXCq+Gpde63hnRfrCaY1Dw/tGpsNa0dLk64nvAp2eaHvDv9fgxKVh
tSQEHgZu9JTjxm/R/CRofRp+SBl8RzsGfNe2w0PWR/aXxp2Wta0+9JoBTKlaoSWcGa3B1n8GGrXx
yAupmAP3ARylCvKPuUNssyr7GGaTuY8bdVUJ9zoK7G1PkKSsx9tXfbBv8ym9b+hPD7W6Aau9IM17
l0IhsR19jR9pqUj5F6bMmnrHTrN9xHSehxr4OKyZtaiflNjCfzTYL5YdS5gR94H2QMbsWu+ME1NB
PGKEP2QcPsIKQZLwxBYAtWyIcUdhvnap0lsaBIIcqJZ7kUszxqgvr0PHPblWuMmqaA8ga4X8fZyV
VX2nEsrCYn0Vmag37GjiXAkLHwNJ6PhrS7xUxvgJjzWlUDrP8xXWySWdhEWsLtJxIB1MoA5SXEnu
WDKvPpi1DqnD20yoGn2dFnDaYslHI+3Ztzys697+Wtg8CmHwJYutcq2RzYibPdfY7BEDiv1gVlse
0IU/MbS19eGhDznkCeyeNLH2gwgQM/A7W9qW+donI222vSWWSTlhi11EAXHHmJF2paFsOL4tmxQv
N/PWsmevtfJbAzhEir6N7hDFZb1NVAdQq1jGw/AwajRxSmVWtM5TbfmIAbGrOAhLm8uJt9d7f63h
SMlMgamUTMO63IG02Xl1/eLlNiaWERGfUL6SIdrsDFd7JjGUpB+MQqv8mHUjALy0IIk1jsod39VI
Dko0RExekReTKVhgTdK7sx3f58imhkfEyB4NO/hia70+ez2uxQQ0lXUOknUNtMhLZbyG4+B3bbkR
0H2waqvUjA2i6m5AlVv6a5hMK9YC+kf3NZxp3Rk2pu7dJ/w6gcl6Hy9ZyFZ2DHNOpHvdzclTwwDo
oxbNAPpG2KSLxEbHQ0h0RyhIB21IoscinaMm4hk3TI5ui2wsheIQyA9RjwopPqhRCTfxNZIagGBf
9oj/6gECV3+2uXzAyWDP6Qi0ymWL05yM4i2xHWFU3CLeB5mDeLesGx52zhRc+pA+WdGnm0w4t25t
IBZ1bkeH5uRA+mn9tjLxAuqTlj6NsQfKTr0Pse7q4skacXZGrnOv5Sk6RYSHMo+Wak+g4m/JMdJ7
ddX6zbn0xVKNXjnHsxAoG/qi/MA6eCIXezco8ZSNyM1Ix8T+68LxKToADTUKUAY9tpndu0GxK4qH
HrkQLdSZjs0Eo/u8ix8YTM3b3tvUDi+VHvp82HhuwRBJLDOGxBlnKN89t1OGgOOuMPU1it5tHMCV
ZFnERos8ZdokZnX2tfYM9xXccrgwxZdRD3fYVkYgVM+Ev2Jf9sF148pAxJGyENtZvyisoxbgvx5d
CBjWbBQtNmmM05O2c93puXHUPWRiGB3jTSCf/9zJTlTl1bzGheLvw7bdahXQSVYWBR57YaeLPhI3
ovI/WU7J79yAkuBt+2gpiId3wl2MNC2JQa/o8NEVsbK4aexJvyu86FB75ixyBwSrNrc0PYQy3TQc
6Sv/7LdimaOyQBZ9qyM2Hv2Tb+ZnMb1YNYNDkBnIiSKoAH2aHYo83oQUYeD7aeDi8aNyGYiOhPHC
6tnHyaKA0ei3pMwSFmo4NNwF4bsSjDexppZLTis7bIJfK7N7QSRlIz1Lv9qwsOckanwuSfOuis8M
Wa5aHITYxreYEnzsFi+FNjwCO0rpmHbPFfgyI2aioY0Rflx87krLXhNx69TxizEqWCQb8zLtmo0E
XKHrXw8VKvOurdYpo5nGUZaFQcKLsM9jtEJ3u4Q0zNjSxCtk3VKgU8Yoa7mpWpZ/9GzzzonUT11J
ZryKryMgtLzJEO6LT5izVnoYzUNo8f2ortJCX6Q5qkWYR3vFXIGT3aXC2I1Tcd912l7HwSxbII5b
IUSs1605sYsjcAnN2ahbp4ZfzjXRB4wCdWR+o+WInuxcP9pWd8P86wE5LMJalJeex8y3lqjWpC1V
0t6aY2hD+7IdBMIMan37rkZrg7p+0an+WWDdNgae3Klc604lMTCLIezR3YpnTgnRwiuw22sqj5Bv
FiSdESQsLHkwelbL9KpiIsCw1WQQZ5lbFNuP0YhYCnsu1Ra5w719rtR1zNob69x7SnylGNNhNIYb
wADbZEo2jeZt8G6dul1raph+dhFyD8VYWiMruz5ymKxe0V6uanVctViS8QBspla7KSTPZPS2Vdst
LMan2WQuompbuOQ2T/peCUzsYfX6rX+R8meMQg3+4yy4nkplk8Dc89Nkk1v+dqQGl5upY8D8MAxE
iExB09yAYZNs2kk7Di0FPbe9SdWpOslGJuFOibJlOrRPzO6+I0W4d5SNE4hLJoSHROG0FoM/HRXO
yao2J/5oL0mUsrvYgfl0gwFik7rydChx6g0jJBIyM3vr4c0whvi+bPL5gKLgVPZXWkY5VdG7hBWo
IcgN8jWiGUbXPrYXHw5WMVmE0yh7/BgxBVh9aZbDlsg+VJ14uIlfMU8YBVBnEt/rPYYwJ3ess/ZS
r71bNXaZlEBmQdjDd+f8FYpPTHkxRKRP6FkPYzq+aC0OGXmzdoO28ds7heTsvm5udf0um8b5xMrg
a/tYBx6cBSiMguipaN3rYB3dGElYzTIXs3l3w6BLBhvRJvXSK7vkJwmxD4l0MQht3Q7WuuI5nWyO
FTrm4MI556qxMOi3zlWtvSqSOYPRDSpKhpHsp1kjOgZMI7nctB5Mubyy/vWacttJlFKsrMOgXMBz
ufWQxQYjAGljeggotei4H2nnYnOq1i0tv1yjjlUz7F7zTqN2QGq5Ss37lLZHp8k5ZjQdK/fF6ept
FVlb2fQ1wwZdKJs7HcJ8ouUTRdrR7grUU/ay7PJlhyBoEso5G+MvTTY9ED7E6hinT2kcQwh3hiV6
cfQZYfYql+2GrG+e2eE5UcLTFK0SQwG4hhdetuEY/NAE8cRzw0gUOvGu7hV14dhiVdJa62nIVA4C
s4lMgShKn/ADPZBX254iUknJ9OLAo5XzqeFLs+naw5UB78jCCa6WFA21RflM2NAwLNw+u5d3e2Vw
UOQEg5jhRGCiCYxQrLpUx3zF0lNiDk/p2yaWOa6LXP8Eu4KxugeARNv1KacYS+Hw+2gj5SvMku29
uI6ZnhFxceCKunbRrdjPiMY1vg76Q2J/sX3jWdTR12kwLlEnHmoV41uWHL2W2AJ9Lxy4gwErZbVw
Qf4toPC+dopoZ9CUtYoToqt0D8DLkZl3Yh+TAVHFxV2uVgcnJtisIb4HpyltS+AgcUv4eJws9bi/
ykR+TY+uXYRefGVMSB6xtAdLXbWWCXFqsKd8Y+VMPYG3PjtuPSbwg7rOJhBnoHkNNlaKRrY1/TFy
o2UQTo/fbcggTJFhGB7zxiYOiwF1omBL7IM51lzzUsS1dQnDqd3CM85m3kR2ogTTCCPRN2QrxneN
ZJGZSXVnCdGtQs81cQ5yrWufRJG3P/pNqVw2AxuK73zp0UssCuFsJT3b4cTae2QuYQWuZ28EVA46
12FD/RakuMDe4tEwDfgKp1Er+4pWJaLSY9euJxNBGkJzM1O3fKJx7xbZbax7/br3g2BFMgqZG427
7Qko9kaHdBoYM4iL4CaOxAnq3b6yyI+Ik2jtCiVeMD06THW+rpIrbvMl3o3PJvMA9pX665DqeMdS
88ZpjP1UkL6laCez0m7Ktv3kTs7dgNIgz/xnxBlU25r7ZGb2FTVhtkakHi3kEHaY6DKUqXMZNOXB
buw7yq9dPQGMcPNTXNQsduSq+/X0Kki0RZ6XncL+KpjUleDn7GOeUNvQ6Wso5yoyT0iMuXlcAsVK
b9sx5p0Pwn80OODrQ75p/a3fAPxudc0CpAqFT/e1k22hZxJVv2hpgWLrqGD/WAcxdY0E7Dy0pOaU
uiwiGqTPE1VLJKXow8AnqrhxPtNhIjBp0G4Hn9tsKkBA8QOjpuex5xQ9sqZLsaimo2ZQwtsay1NO
mI06kTWnmqYy88JuI2rvmGu+OxM5P2rQO8uMLzkzYvGV/vnB9VxlpqbdoZnc2TBC0K2V55b2Cazd
JlwYpvuVYFJ33efOMTKDs1oXB6PHhs0ApCIlRVHrZR95+9wI5AFlRibN4BfQXwJbJ+CJQyCYsbiz
u3mccJ72J/pYIEQXxth+Hg2Kn8xlLoBSUl2ganWWaZzdG3jm+lyfttTl5DrBDMl3WRzcuillfS/W
Rqr4qxqrSyuK5WDA+1elvWhKYxbvtDqoIl9bTrHuwtKfB3qcXWlq8qxUKwZK1qKH+2OPiP2R1Da9
hWUBl+i872SYFF1gz/QeUfC+eka0Kgb/ylaiRWhHL6Wd3VMRYJuKr70cP01TGfUioekGxhmeJ6N6
xLkTVF/71BvOesxwhTpeexUiTK9in/BrB6FcrF0JJya/NswQQPgD9DmMU3bX3yDiQotGphFEaUGT
IZ6WGGA2TtfyQIn2UJcqvpeC6MuHXvHuFGskgdg4Q6aZwRinaIy+uHiJWtthufyiFCqCHqfj0XGd
E0eyZJ1b1kY4NzW5z7GXqWhe9kNnA+PwEFF5hWnQN+pZBzF6kn7ZhOGyb6IKAOGTYSJ8rlOuhBE0
bCPksyEsIYrLzeajU12VPo02/Ce8VjUixHiDX1BNrQxcfHNz0GTL727MOJ+6APi3ahoBhA7PvkX7
Dh7VdDAGDvUEfnM5EJqBlsKJ3o4PTRMAV7TTYzWVW6pBYxE2T53lT5d2EXfYiPFNaRq+SiLtZqGh
HfveewmbfO/kab5VP3FhPo02za42ypkdTR4disSo90EunkOrHxea9IFyApgZtRFvjEl8HU3jSVpX
czEIdiEs7ZXosrk2VKjkXRsxl1m8TA1tXcBAG83DV91WEAtEfsXhP1jGFdSfRPMPOFezWd9hy4Q2
eE5Nbg0vHndo6Dsk8jzLZMFFM1Vv532pHehY5VrRUWmW1Kd+fT1pNf0EuGWUONSU6Jivi1EYM38w
r+viKbYNaiuNQ4nXDyhl3But47zkZcWjVobw5VHzBV3IMIObGhkZtIFCVMdJh3bqYr2xyC9Orwr0
3sqrW9ePtWO7cz3gIWj9CfRUTLKrngtShEkYqgXqszLob5pRJWXDBlRU9Ea2hkq7jeFzJyx4SWvg
XSy5XqXOiIJAcF7xpTGNI4w1QLI+T0A04bYNMAosjGRHidZtWpyc1I7mVQOWW6gMBzLp3EWKuiRd
OqcyldmffWNssTqSv4Uq3Ge6Htdw9OqmwvU9VigJm8ZdxG15TsLrUDRPdmm5WPiiT0N7hb2vWAaW
DL2NinOa1tuo55ySWbjG+1NVp0c7p6ljj810HKLycmwwsdQTbS7H8R9ghhG5aLKHqlEQXPJMmVEj
1oXGnlb52aPoiSXgeL4qNOMBrtMx4egnhG1gZaQA6aIGMR3d6gy1fAvoCDVOunW08kxJhOcnQYLq
VLzNWK4wOYL6mVvJKbZttjc7fe4KatSubTBh2Ej+LUwsghCFWZFZ+6lOLxvgRQj2SIUEXNzMciU7
aqZotpVspA+B2kBgQs8FlpddqXzybCLoRhtBXN7CwcqNngGFA9tNHfGR0SiGg5Fk6apGWMq3Iz43
wZ2X96qJV1cn59NWCFPsYJx6Ph5lxmPw54CzLglIA+llDnd50asnw6qydRvGSOaGbNsxor4PfeI0
slKMkNFw+UbS7+v1hQkfDQ+wnOl6Uf2pt4WyHGXQhi4dwwHW4RILsSW9xJyySU/BXlxJn7E12lca
hj/UWrpS05tR11qZehwwz36BT7nDsDxxuGUiXXiOOidxwwGpic06qw9W1OmnyURGpScawZAzvbDa
bVMrryH26LF1WXMc44nSD6RxA301l27qHls1cZA4+aXTmvTDF9/urh3pwebkdB4xZcdd8TmRLm0h
/dqkI+FclYJR6eW2pKs7kv7uCKN3Lh3fk7R+jxXFG8MdwFr8PfZwJcUn7tZEiaD3JykYoBVWcs8m
3sbVwJ8bEY9iy8Gg97giJeMGGJUubRY6hCEEyJUqzLNbrTSt7+ihsAnVWvLs9959h0mk5Z6VGyuG
g4cChJV09+B+ZRWE605/mc1oDu1CutkKa547dxNnSKSvDbRhfGAp/TsyE/HaC7UkBTQpbqIG9Sk8
6D20RntZI7zFZO96/A9Oj6+ibQFBS/ueUIOVYXY5FTbNQlN6/hvM/5WkABSSB6AIyAC1y43i519Q
yMWXaEfqa7kMqobyEGGgWEaSMJDMqbQs+74yy+JYASGIMG1tYsklsCShQANVQDAaHlk6Y6ukZf4h
eQbMte9BrxKrwAQp93mIR5UOm6QgGMhmQFUy7ZaEBGGthddtI0lO6EAo2JKlQDeOqYHkK9iStIBG
iEGnKqF7wr4vraRbBJLMwN0umPprR3SP1S5w14rBMtAH+RcPtumSk83MAvTg4vPVNeW+U/NnAql3
NkAIIckQ7JELQ/evYEQB2O+SQwNEogYmAQScWHfJlyhNVdsXE1lJSaIigJAcCl8SKRzQFKZkVHiS
VoFA3Qe7Rf6AOd3pJKsumOKvhKPvaAzG80pSLwLwF6HCLRLk4505+dbSlIyMIA37ValVS0Zs2kKX
JA2OVUQcevxT1feOYU5xbevBsZcEDrgH6iLD9XWyzQIQiiR1uN64NMWwLX2uqiVpHsy+vlhKHa3x
TPkzYHy3hOgSqSv5fDo4EBssSA8eJAQTQiejn1cB5WuSdrR7Ff+L54ePdf5mlYUzwlMY5OCowI9A
wjyTdYuF/Usl6SQNpDYmh2VB0iOwNckwcYGZUAHq6DitS2VihqcCPLGCtNqHkoHC9G6YmZKLAhA+
PZo6e3q8GiU5pUFC7rGy8NdAVXKSOVzJWYkGWmUhcuylvh4tSCyOwL+QMt7edgp2ik7BpS3JLSYI
lzQscTVLZQdwF/SGtG/BvQCELBe5JMAYJSyYWFJhSCXhQklSTCGZMQzglRmuRXuWdc0aiTKYtuJF
BTQzQPjRnZsM/AxHFRsPfdQ5NybnbBi2xrEOSKvtO3ObNY62DtzkwZO/Qzw4B7IAViKEKVoLH0G5
6eyIkwR7jkAHpvVMtetLT7JyQtluryKGdHQXA8nTMQHrBBKwE5pfLVPsOFuakr/TaAT/5J+6Or8a
SHAHpEtKYsqjRcDkoZMMH2KNdxAO7zTgPhqQn3hc55L5M5r6gyMpQH4MD2gCDBRIQhCxMNFiZCQx
15r03pYcIRugUCnJQjntRCvo1HktqUPJfaOZr0QvlgsdKBG4ZHYwg+PeWChXlcXNBMColyQjv0qf
S9BGPYijMI9KpuaXqWQfpVF/ighM30704USUJmtZToV5el+3LF+5ZCiFwJTYrKAgp8GL09P5Fj2e
P5uhSDV4jBeAMYVpcm0DZ5K2sLrt7hQTnbWkN+VG8pxKnpMnyU6RZDxFkvZUcsOTCe296uNaOAaQ
I7hQeZY56zpIn9RyOgZgnHfsK86yB38Nec2SdCnfd41NDXCqBDxlmPVtb3d3admdWgsFBwcKoB6w
qgSmAHN8riTDKjMtkLBRn68NSbhiSqtT0oDzoYH+DFeF9G5BCWu81irTLsnJmgBmET3JMhnfeH51
1CoiiBkdXaMuvlMhcu4E9I9YfagDShTQ2j4bEIfbtt2Fec7Uybbvuwp8j5FxNdOIqCDpVYuka60B
BW62N0K62Yi28Dksw+uNbjviaAUgGMxvrXOn1/pSiW9S1goKgnEXYpWzpGculu65XProJumom3IK
9RKTHTiSkEJ2ZZRY73rVPftNdpMn0K/0Mrsa4NmDZ/I/gWC8i2WwZ+k+kLlwHmv9E5vO9Si9fimi
eKLZaH6jRAfTruhiJyIINBo2wXZQasD86j7EQGgQzdZJR6GMLTzXuv46pbg3B1ds9RxIhx4dW7qh
Gmn1U4NP2DZId8ZkHTXe58RD+kj3amzEfeyjC9CTumarts+62FTF1yIdLtUxYQuhM6vpJ3RTz2o8
PYexzkANCbu1bfJ8jZ7CWWAIvyRe7xCMsBKaNDyNlsFpCA536nIyUMNgblGwMECb5nakec9MJb3y
GNVuu9GVXmy7yr7z01VLTjFLDYt8xoaycEW46mzsomboH1w5cnPciUM7S1QYH91I9LO07q7x0D5U
mqLiYjZmUWnfNXRHaNxYn51sQM3WcmywOt4Qsblvdhm1JbelDHbSPK6WJ8LLUZkrZL2/pdArgdfM
W7e7FcBeNIwSBZbqrrsmZObIRLVLx4boDsiO7kCoEPoizDAEZmdGTdqSfi6KcV95Nqij9MYOSTMZ
43pnQg2Yh3IMBrKSZnqDmKPrr624vkUJ8qh5BHaIzPg8KdizB/itechNJlHvOITVzRgPt2+nB4xG
GxuJGWoE5wirfNPkqBcrj6V7CuOrYvQv4U7L7ZiMV5x2joJesT2pbEdNRbw7KwS/A9J7drYwI6u6
jUsUdoKzJp1LCzoBNOQoy77WTX/VygiIUgdd0KDWGO1iFzTxQyIL7CZ3iCJQ9MuiyEtc2tl6DNLn
3sTmbgXZosjUc99FtymjjAokyLIkb03PwfiOQdauojB9KHDtslXxlFbB1qzcge0Iim/qRlszKQ5N
xEG1MaJtQLh3Ahxri8WD4DI93OCGC3ye2tZC7oKGjyF4uVGkHzqQ9Omavt5nJzCosTW9WpnIaQBD
wMAgzrU4Jw49KKhq93luXfWVeBam/+CZ7clENDjDJ5hWA7bxqbtSgnCfJD4mvRrZBNZxcKnmNhdo
yViNl0md37cuzTTDIJtYExUVkLrTg4bNulV2TaEBImhIxg7H/rrGEqKmppCjx3Gm4mVEcHPveAVR
fCkWm1y4l4oHoNQkAmQOslavU5y8qrFxQo2c8MJ4qW3jUBrtRgV/NbMLdWXTIkDplh+GvIyknRih
attirrMOU26aS/JvEsF3KgtVXYx580X1s8ss0r6Iem4n+UmWiOPIAG+SAlp4dUCr7OHR84MlVvAX
p614ZTB0pm4vE2eOPUENKJ5h1zt7W4RM0Qzrdm+keX/UJmDLU/bQ4Rcpx+K+8VBTBNZr4OjnKh6u
TVRAsMiIH0AKrs1LH/+dnlGpmsFAhnqzavtUm1VCT9aItPduiw7bYwTT+eNGZUaiOdxklhFNt6Vq
gdkxmZJzYpmsLiCq3Lxzp5JKMbd7EkkUgK7YZHIStuZaRUoHx3xFSc1F4LLIl1nP10yR88Rt+rVu
881kZKdOSZ6mCBGTr1c3Lm1KPidGtJ6BqxN7BES4NMF9vfNXcS+HG81IJZiCXBsZvGQI484d4yVm
8O4sHcPPBk26eZ/FMAjS8QqvVb4ca/9rV4VMh/rcxzxW3yUmKVT+8Byg/VznFLNV6VerwPRJ5hvs
YI6UGuZi0t0BrkqADWCNUOfq6DPjIujSkbjAgpiqfkz2oVSqjG71oFXe0h2jz4NW8QwayqF0fCRy
OYEdqV6JRV7myFhgrwgXgz6snZsMEqMWMltPSo+7SaXip/BAk1Gq17nJgYJbIkOMsyGFG+1VyB7i
A3nw+TFJv0qeEoJXFl1Tn8MuMyiuaPdoXzFOXVlO4J46nwP6qHj1pk9eI9dAYxdDYtFf0BDq81iP
l1aeVcc4jOeD9AU75nSAP0j9EhSw7FK4YghKq4HnjnDFL6BBF0INzwA5eOo98GbIts4+HQ6SZDie
cohaYQIDnEVpFebWmcLLQl8HMTJTIN5/SiGDwMtKHoVIZm04BuuAJjU9BjJMXM3apaWhrfIE0ABQ
4GxVWXcp6Ilj4njuJm9eu+yO5X7TNokFEQ6uolpyzkO+ZzayvcYJpAUZF3RkVbLmdH7yOW29lv4V
Gy0UckL2LOu1oCwsKLlLRvizDoz4krjXG5Qrx0KRPaGHSIWtXg78ZlY00QeL4lfH/1yaNoMaNd2X
Wr8bdCNdapKAazT41PI04+vCn/KDEgmGwp3vNHTP6k5fhaNircaQ/D9z76TkbesGSKxqEZpexNQr
fc4s2Lgwv9euk6DoicAxNJl3HJQOMQZJHkMYIdYi29yXB2uC73R/I5hXrAPjEorOKdNbF2JgVAL4
olPPHOsOCwIqvRU64iXkCDY2w8Bf4QokKTQEeXIo6QclRrCZMFW1L6Om3iktOQ1jEM9b2Fdvstzf
2uP1/cP9qckLt9i/LGBvXp9bAp+kwesnm9jf+kd//UJ/zzWGY8NABf6OPPD2od4+zF+9RvLIZ25f
XsEEqLjAyLLGl4Irg5xO7DcJg6/vf60aF6YL7ZdThWE6hmuh5+f9frpG/+4q/PUXvP6Doe6Pr/NX
X+Cbq277gtNKaNJx87GLwLfUTFMTumbYAtcb3/Lni6BeCN3m6+vCwH0mlfe/1zWAcvXRS6C7F2Tb
YNnAEkjGt7T8vbsE1gWEcstAZCksAvy+86T/9++D57zNmgpDph/m2c9+SKwPf+8u+OUVfnoUdO4C
l6/vGGjUkYD+cgm0C9XSVFLfLZWCSJKlf7O7QLo+P/YcaBeaZmMslYYw/uvXxUC/gFWDldSBmehS
Hf1uVwA2Cb/Zxy6BuOAbAhZ2NAyJWPb4mX9eCqwL4agGa4UusGaQcP27XQM8V86HL4LFra7zHwcQ
jYax6JcnQb9gIZTbgY5EDM/xt/f7318MHv8d8R7n8kcXRENcOKx0fEHDIKmDr/r+RjAu0Lpwv7FU
ODYbw2+3KXAHf39Cfzmy/GenA7hCFvuB6eBRJ9bh/UXQLmwWQtvGPYrgB4ngb/c0OJb54VXRuOAO
4Gwk+UfskPJb/rQkOBcuIiHc0/jkVXxizreohd/oaUABpBEs8rF1UbtwLRNnJwQQ6WR23l8EVWPZ
FIKLbWP/NF33t1sS2NGl6fhjF4G0Cs4/8oDI2vDGRfj5TnB5GiAsWESgYyiXG+jv9jgwjZHkgY9e
BHkE5AhA0S7PSe/vBDhmYB74G0fYSAVc+7dbGDWhfS9jPrAw6pyHHU3luWeLkHXTuzVBhcfBgsgO
yZPi8ExQVXHRf6M1QWPZ/rZQfeAiCOhzLI3EnOqC45KB5finhVEFMMKy+C8+3beF+De6COzcQpfx
RB96IHT7wmQPtAwOjC71g/7LZTAukEqqlk0iElPNH5f9N7sMP1bsD90NghAJVUJVeMBs9f1ZgfoS
CIwGo0YTXCzd+u3WBZ0an5/uQ/eCoV+w+7FPaoKVlkMRN9fPj4TKusBZkgUSi7mssH63dYEz//fa
/gN3gnXBUdDgwMT3pGMiz8bvLwJf3HG52pQqTKZ/t2vwZ0TP/7ivZl5QFdBUgirgmtz4728E+0Je
Z1tnb2BBsHTn93saKOw+ujLKdC++u4Xa0KB2+JOnwaGrSM9FJQAMvOh/cGj8G8vnP/uwQPiTl7c2
bfha/1mj9t/9gx89zD/+/ffe5FsDksbTu38oWV/f3vtbl1L++R/vStW3g8BPf/njYPD2Pt//79+/
4B/f+t17/fhWP/7HTfhaPVbPwfj2F+P3j3l6TGn1/s9T1U5T+HPTjKXqxx/l2/73/3n3MX9aC//q
dWePdZiEz0DRfryWvCzfejH/+pL/f689f0wen6rw3St/63Z+/JXT4jH75ZXf2gYffWV06kn4qFxD
rUUL+fM1+d6r/ugbrKoQqqJyDxNuCh//ay3/9P59vvWAPvo+B6YEbfruC3zrKXz4hUOoMr985G+F
+odfOU+fHquX8d2H/lb5ffSlj/K5eq1/fuXvlcRHX/kyfH0B69m8e+lvldpHX/p/il/vje8H/4++
8G1bPz9m767z9/PTh1/574VR/nus4j8PcH+1aN2lvy4r37skH/348qn8c1LjBz/xMU/C+vXne+T7
/O/Dn/j/xSf/4Ae/CZ/D5N2d8s+666Mf/YZnHa3Tu8VPvvhbNfPXL/5n++s/K/Q/7ro/BpZ/9n97
f6SQ/+I5eX2s/vF/AQAA//8=</cx:binary>
              </cx:geoCache>
            </cx:geography>
          </cx:layoutPr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0.48892</cdr:x>
      <cdr:y>0.40661</cdr:y>
    </cdr:from>
    <cdr:to>
      <cdr:x>1</cdr:x>
      <cdr:y>0.88746</cdr:y>
    </cdr:to>
    <cdr:sp macro="" textlink="">
      <cdr:nvSpPr>
        <cdr:cNvPr id="2" name="Callout: freccia a sinistra 1">
          <a:extLst xmlns:a="http://schemas.openxmlformats.org/drawingml/2006/main">
            <a:ext uri="{FF2B5EF4-FFF2-40B4-BE49-F238E27FC236}">
              <a16:creationId xmlns:a16="http://schemas.microsoft.com/office/drawing/2014/main" id="{F1BBF205-838C-70E8-5CD5-3EFBB8247987}"/>
            </a:ext>
          </a:extLst>
        </cdr:cNvPr>
        <cdr:cNvSpPr/>
      </cdr:nvSpPr>
      <cdr:spPr>
        <a:xfrm xmlns:a="http://schemas.openxmlformats.org/drawingml/2006/main">
          <a:off x="7852403" y="3098368"/>
          <a:ext cx="8208309" cy="3664076"/>
        </a:xfrm>
        <a:prstGeom xmlns:a="http://schemas.openxmlformats.org/drawingml/2006/main" prst="leftArrowCallout">
          <a:avLst>
            <a:gd name="adj1" fmla="val 25000"/>
            <a:gd name="adj2" fmla="val 25000"/>
            <a:gd name="adj3" fmla="val 25000"/>
            <a:gd name="adj4" fmla="val 23472"/>
          </a:avLst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it-IT" sz="2400" dirty="0"/>
            <a:t>Oltre la metà sono piccolissimi produttori (meno di 10.000 bottiglie prodotte all’anno)</a:t>
          </a:r>
        </a:p>
      </cdr:txBody>
    </cdr:sp>
  </cdr:relSizeAnchor>
  <cdr:relSizeAnchor xmlns:cdr="http://schemas.openxmlformats.org/drawingml/2006/chartDrawing">
    <cdr:from>
      <cdr:x>0.36715</cdr:x>
      <cdr:y>0.26205</cdr:y>
    </cdr:from>
    <cdr:to>
      <cdr:x>0.50873</cdr:x>
      <cdr:y>0.54756</cdr:y>
    </cdr:to>
    <cdr:sp macro="" textlink="">
      <cdr:nvSpPr>
        <cdr:cNvPr id="3" name="Ovale 2">
          <a:extLst xmlns:a="http://schemas.openxmlformats.org/drawingml/2006/main">
            <a:ext uri="{FF2B5EF4-FFF2-40B4-BE49-F238E27FC236}">
              <a16:creationId xmlns:a16="http://schemas.microsoft.com/office/drawing/2014/main" id="{B4DC8B4F-32C5-DEC6-091A-F43564417200}"/>
            </a:ext>
          </a:extLst>
        </cdr:cNvPr>
        <cdr:cNvSpPr/>
      </cdr:nvSpPr>
      <cdr:spPr>
        <a:xfrm xmlns:a="http://schemas.openxmlformats.org/drawingml/2006/main">
          <a:off x="5896756" y="1996788"/>
          <a:ext cx="2273876" cy="2175586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it-IT" sz="2400" dirty="0"/>
            <a:t>Il 62% biologico</a:t>
          </a:r>
        </a:p>
      </cdr:txBody>
    </cdr:sp>
  </cdr:relSizeAnchor>
  <cdr:relSizeAnchor xmlns:cdr="http://schemas.openxmlformats.org/drawingml/2006/chartDrawing">
    <cdr:from>
      <cdr:x>0.16314</cdr:x>
      <cdr:y>0.52884</cdr:y>
    </cdr:from>
    <cdr:to>
      <cdr:x>0.26932</cdr:x>
      <cdr:y>0.68258</cdr:y>
    </cdr:to>
    <cdr:sp macro="" textlink="">
      <cdr:nvSpPr>
        <cdr:cNvPr id="4" name="Ovale 3">
          <a:extLst xmlns:a="http://schemas.openxmlformats.org/drawingml/2006/main">
            <a:ext uri="{FF2B5EF4-FFF2-40B4-BE49-F238E27FC236}">
              <a16:creationId xmlns:a16="http://schemas.microsoft.com/office/drawing/2014/main" id="{C13BE211-A0FA-0B6E-C1C0-DA9B1D6FBBD0}"/>
            </a:ext>
          </a:extLst>
        </cdr:cNvPr>
        <cdr:cNvSpPr/>
      </cdr:nvSpPr>
      <cdr:spPr>
        <a:xfrm xmlns:a="http://schemas.openxmlformats.org/drawingml/2006/main">
          <a:off x="2620156" y="4029791"/>
          <a:ext cx="1705326" cy="117149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6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it-IT" sz="2000" dirty="0"/>
            <a:t>Il 72% biologico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510AE-8A70-44F1-8F10-7CF8BF630498}" type="datetimeFigureOut">
              <a:rPr lang="it-IT" smtClean="0"/>
              <a:pPr/>
              <a:t>01/02/2024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4D034-50EE-4EEB-AF81-C351C34DDC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17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4D034-50EE-4EEB-AF81-C351C34DDCF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63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4D034-50EE-4EEB-AF81-C351C34DDC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4D034-50EE-4EEB-AF81-C351C34DDC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2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4D034-50EE-4EEB-AF81-C351C34DDC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6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4D034-50EE-4EEB-AF81-C351C34DDC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0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4D034-50EE-4EEB-AF81-C351C34DDCF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26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4D034-50EE-4EEB-AF81-C351C34DDC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5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4D034-50EE-4EEB-AF81-C351C34DDC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58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Osservazione su 120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4D034-50EE-4EEB-AF81-C351C34DDCFA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67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EA32-C24F-47F9-AA5E-55B13EC22AA5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905FD-BC04-4CFD-BDC8-86CA5B52374D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6812-4C95-4B7F-AB6D-497004BA0F2E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CBF78-557A-4DE6-A42C-2645490F1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FAAE42-B811-400F-871A-05424B2AA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31312A-E70A-42B4-A0F7-A2EB88A0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F3B6-A992-48DC-8322-75FD47BB8F60}" type="datetime1">
              <a:rPr lang="en-US" smtClean="0"/>
              <a:t>2/1/2024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89259D-D961-4D5D-AA19-4E0CD8D7E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8E15A6-13B4-45F4-B7A7-25F48BB5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986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B294B-C16B-48ED-87A0-6386E97B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E6B909-72AD-471E-A899-6F9E523E7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09E9FB-C95F-4F84-88EB-FB73C408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DE12-D453-4CDE-99F9-761FCE5F1FC8}" type="datetime1">
              <a:rPr lang="en-US" smtClean="0"/>
              <a:t>2/1/2024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24ED0D-DA49-4DC7-AB14-71DF234E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B1E32D-CDEA-43A0-AADD-0D8BAC14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396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02ACA-9B50-47E2-97A3-7A51C2A0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BBFFD3-32C6-4404-932D-B3E1DA11D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9D10F3-3616-4C02-96E3-C3A2C539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C48F5-640E-471F-81AD-E24E10383E47}" type="datetime1">
              <a:rPr lang="en-US" smtClean="0"/>
              <a:t>2/1/2024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F2AD39-0CC2-45CB-A3CE-1E6358E2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2AD3E0-D5CC-487A-B6FF-0FD23F3F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995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75E1A-9054-4407-925C-A87478DF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25C9CF-2DEB-4C31-96F2-C1E3A543A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AB8434-ECAE-4434-8231-CDD5BFADD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8693C2-B6ED-40E2-8126-741D1C290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A52-FEF5-4AEA-B0E5-A9DB88C07C9A}" type="datetime1">
              <a:rPr lang="en-US" smtClean="0"/>
              <a:t>2/1/2024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CE45B6-770F-4E43-8DFB-3AE63E5B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A56B19-7962-4DBF-9E29-4571F9D2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779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C14BEB-F73A-4642-8D2C-764EA963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E9F916-CF52-49F8-9A08-49A7D2D6A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8239B2-207A-4ADA-AFD5-447C929D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8565A4-8F18-4827-B28F-209206BA4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E46ACCA-10F7-42CC-847B-3C319F9C8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86FE83-61DB-4681-B148-31E20FA0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4D745-7982-40F2-929F-23CC2CFF053B}" type="datetime1">
              <a:rPr lang="en-US" smtClean="0"/>
              <a:t>2/1/2024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4A116CC-CFFE-47FE-A281-85B3FEF5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5C1C21-8EFB-48EC-8418-AFCA48E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14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CC0C0-F9DB-4EBA-AC31-EF32AB38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5889AD-B09A-4C79-8FA9-E688AC33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8FA04-A049-4586-BA98-8326D24E9822}" type="datetime1">
              <a:rPr lang="en-US" smtClean="0"/>
              <a:t>2/1/2024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9EA99D-1CC4-424D-8953-46C951A9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EECEFF-259A-4AB1-B509-A151A36D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474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79AF6-1BB9-4C01-AA5A-1E615C29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2532-E2DC-4E37-9A67-045977F6B844}" type="datetime1">
              <a:rPr lang="en-US" smtClean="0"/>
              <a:t>2/1/2024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695847-E4D7-4FB2-9CA2-E8878013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AB7BE6-19B7-442F-8B0B-BC784C4F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736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D1281-62D3-4FB2-A3B3-578358EF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210C75-073A-4E53-967E-74D68C1CD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98E548-719F-4925-980E-631FFB70E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1EC483-5E61-468F-A781-5A7F023C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0A314-37C0-436B-8D31-860708A9184B}" type="datetime1">
              <a:rPr lang="en-US" smtClean="0"/>
              <a:t>2/1/2024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37149D-3C60-445E-B539-8C5FD2C0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5E6CBF-64D2-452D-AC49-7B0D111D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4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AA7EF-E2DA-4846-973B-BADFBED7D68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E3414-4DA7-4145-9CC4-ED0D64E2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16F563A-428E-4AB9-9A30-47412FD53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D52692-0D4E-469B-9730-070B03ADA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F0AF65-16E0-439E-BB99-58FB62FB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4BCC-F24C-4E97-8562-4EF6E5D310A2}" type="datetime1">
              <a:rPr lang="en-US" smtClean="0"/>
              <a:t>2/1/2024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7ECDB0-2A70-4C7F-84B7-79154969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A75CEA-09C0-418D-80B7-07E657F9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55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A1D1CC-59CA-4655-8BEB-AFFDAA92D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F91C03-4FC7-4D99-93A6-7F2796090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AAB5CC-4E5D-4944-9B98-E2AD79FD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2FAF-730E-4E71-812B-8B0F9E7CE0CD}" type="datetime1">
              <a:rPr lang="en-US" smtClean="0"/>
              <a:t>2/1/2024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3B225C-1FCC-44AD-8912-573338DA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52FDDA-5573-4241-8F23-646A9D9CE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039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5B7229D-6721-4C41-B2B3-30BBC9663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3F199B-C1A5-46D3-8C76-ED5E0D6B5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45ECA3-3675-43B4-AB01-6EEB03192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10DA-4F50-47F0-BB40-1D7C64CFC1E3}" type="datetime1">
              <a:rPr lang="en-US" smtClean="0"/>
              <a:t>2/1/2024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6B3233-397A-4D83-8556-237503D0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4A462A-246B-4EEB-8D41-82AC5953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60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3157776" y="3072156"/>
            <a:ext cx="15237000" cy="97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5738984" y="4404851"/>
            <a:ext cx="2340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266368" y="5234946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1768" y="3248670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3"/>
          </p:nvPr>
        </p:nvSpPr>
        <p:spPr>
          <a:xfrm>
            <a:off x="7931576" y="4398050"/>
            <a:ext cx="45036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8481776" y="5224367"/>
            <a:ext cx="39534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 hasCustomPrompt="1"/>
          </p:nvPr>
        </p:nvSpPr>
        <p:spPr>
          <a:xfrm>
            <a:off x="8967090" y="3241874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6"/>
          </p:nvPr>
        </p:nvSpPr>
        <p:spPr>
          <a:xfrm>
            <a:off x="13948680" y="4398101"/>
            <a:ext cx="28896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7"/>
          </p:nvPr>
        </p:nvSpPr>
        <p:spPr>
          <a:xfrm>
            <a:off x="13025012" y="5224397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8" hasCustomPrompt="1"/>
          </p:nvPr>
        </p:nvSpPr>
        <p:spPr>
          <a:xfrm>
            <a:off x="13330412" y="3241895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9"/>
          </p:nvPr>
        </p:nvSpPr>
        <p:spPr>
          <a:xfrm>
            <a:off x="1451252" y="7569803"/>
            <a:ext cx="2340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3"/>
          </p:nvPr>
        </p:nvSpPr>
        <p:spPr>
          <a:xfrm>
            <a:off x="1451250" y="8399918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4" hasCustomPrompt="1"/>
          </p:nvPr>
        </p:nvSpPr>
        <p:spPr>
          <a:xfrm>
            <a:off x="1451274" y="6439986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5741201" y="7563002"/>
            <a:ext cx="22572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6"/>
          </p:nvPr>
        </p:nvSpPr>
        <p:spPr>
          <a:xfrm>
            <a:off x="5741192" y="8389337"/>
            <a:ext cx="39534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7" hasCustomPrompt="1"/>
          </p:nvPr>
        </p:nvSpPr>
        <p:spPr>
          <a:xfrm>
            <a:off x="5741225" y="6433188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8"/>
          </p:nvPr>
        </p:nvSpPr>
        <p:spPr>
          <a:xfrm>
            <a:off x="10031150" y="7563053"/>
            <a:ext cx="1833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9"/>
          </p:nvPr>
        </p:nvSpPr>
        <p:spPr>
          <a:xfrm>
            <a:off x="10031150" y="8389368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0" hasCustomPrompt="1"/>
          </p:nvPr>
        </p:nvSpPr>
        <p:spPr>
          <a:xfrm>
            <a:off x="10031174" y="6433208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1475801" y="1095450"/>
            <a:ext cx="1499400" cy="97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21"/>
          </p:nvPr>
        </p:nvSpPr>
        <p:spPr>
          <a:xfrm>
            <a:off x="1447200" y="941244"/>
            <a:ext cx="35076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198125" y="6221220"/>
            <a:ext cx="15237000" cy="97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89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EFC-CFCE-4E27-ABE1-775EBC9B25AA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93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43D9D-0752-4A38-9162-4225ED85A05F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88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F52C-5EC4-4E00-9AC7-20B6AAA905DB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33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2BA8-8DAF-4F25-9546-CE1CCE60263B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68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059A-68E9-4D1D-8EC5-D46C4740211F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36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388F-366D-41EC-85F4-E38002766EF8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3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44D4-EB2A-4911-98F3-36A2827AA8BC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ADD5E-65FC-42A6-9B1D-423B75A9CFB4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77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EBDE-731D-4985-B7DD-81D152A2569D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00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8141-608D-4201-8817-80FAB4BC8259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21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32BF-FFD0-4010-B1A5-88496025DED0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22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7B97-13F3-44A0-B79F-E4F7E8D1C3C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6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3157776" y="3072156"/>
            <a:ext cx="15237000" cy="97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5738984" y="4404851"/>
            <a:ext cx="2340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266368" y="5234946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1768" y="3248670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3"/>
          </p:nvPr>
        </p:nvSpPr>
        <p:spPr>
          <a:xfrm>
            <a:off x="7931576" y="4398050"/>
            <a:ext cx="45036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8481776" y="5224367"/>
            <a:ext cx="39534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 hasCustomPrompt="1"/>
          </p:nvPr>
        </p:nvSpPr>
        <p:spPr>
          <a:xfrm>
            <a:off x="8967090" y="3241874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6"/>
          </p:nvPr>
        </p:nvSpPr>
        <p:spPr>
          <a:xfrm>
            <a:off x="13948680" y="4398101"/>
            <a:ext cx="28896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7"/>
          </p:nvPr>
        </p:nvSpPr>
        <p:spPr>
          <a:xfrm>
            <a:off x="13025012" y="5224397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8" hasCustomPrompt="1"/>
          </p:nvPr>
        </p:nvSpPr>
        <p:spPr>
          <a:xfrm>
            <a:off x="13330412" y="3241895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1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9"/>
          </p:nvPr>
        </p:nvSpPr>
        <p:spPr>
          <a:xfrm>
            <a:off x="1451252" y="7569803"/>
            <a:ext cx="2340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3"/>
          </p:nvPr>
        </p:nvSpPr>
        <p:spPr>
          <a:xfrm>
            <a:off x="1451250" y="8399918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4" hasCustomPrompt="1"/>
          </p:nvPr>
        </p:nvSpPr>
        <p:spPr>
          <a:xfrm>
            <a:off x="1451274" y="6439986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5741201" y="7563002"/>
            <a:ext cx="22572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6"/>
          </p:nvPr>
        </p:nvSpPr>
        <p:spPr>
          <a:xfrm>
            <a:off x="5741192" y="8389337"/>
            <a:ext cx="39534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7" hasCustomPrompt="1"/>
          </p:nvPr>
        </p:nvSpPr>
        <p:spPr>
          <a:xfrm>
            <a:off x="5741225" y="6433188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8"/>
          </p:nvPr>
        </p:nvSpPr>
        <p:spPr>
          <a:xfrm>
            <a:off x="10031150" y="7563053"/>
            <a:ext cx="1833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9"/>
          </p:nvPr>
        </p:nvSpPr>
        <p:spPr>
          <a:xfrm>
            <a:off x="10031150" y="8389368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0" hasCustomPrompt="1"/>
          </p:nvPr>
        </p:nvSpPr>
        <p:spPr>
          <a:xfrm>
            <a:off x="10031174" y="6433208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1475801" y="1095450"/>
            <a:ext cx="1499400" cy="97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21"/>
          </p:nvPr>
        </p:nvSpPr>
        <p:spPr>
          <a:xfrm>
            <a:off x="1447200" y="941244"/>
            <a:ext cx="35076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198125" y="6221220"/>
            <a:ext cx="15237000" cy="97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91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D355DD-CE9B-FA0E-D945-2D887257F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5B1925-D6B2-F69A-42F6-B4EE33087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0B8D9C-F171-A9A5-B3A9-055EB6FE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1865-141E-4F4A-8B03-5F9F244CCEE1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85899-745C-668A-2060-ED152968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50AEC6-2AA3-B351-FA7D-ACA27209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96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800225-6775-7B36-110A-7387FF1A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DDF21F-3D42-66B6-C4AB-7FD2AB57D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95ADAE-E06C-A7C5-2484-42C22F9C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6AC2-56ED-40E3-82E7-1D8F0DD896B0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7AB7BA-7FA1-060F-DF6E-5F939805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AC9D85-2A0C-001B-E926-F6A06138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72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1078CE-0BDC-09DB-85D3-FA1DF164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214373-A1D7-9157-BE74-65E60E52A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839764-F202-74DA-80A9-EA37D7F1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B993-53AC-4D22-8C6F-B35693248A11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AD6FBF-AA12-74AA-1A55-66C85EAD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798F69-772B-D76C-2271-A15709ED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24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AFB00-595C-40B8-1BE4-011FE144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EE7CC8-4C13-A2AC-5447-72AD936B5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108C85-ABC7-0C47-E223-12D915B64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97C0E0-8AF7-7ADE-1AF6-017F7EE0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E3DD-30EB-47A1-B979-63A7CE12752A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E1C345-B254-84DC-AC06-2CA2628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E65696-BE5D-3765-6BFA-00DE0B21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8075-6268-4C87-B7F8-D328CEAEAF3F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9782B-5B26-E37C-FF80-E542D954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08BE99-2451-866A-58E2-A2BF08D5E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FF0C46-C11F-BC08-F0A8-B7DC7172C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4D12C3-1970-3DA2-9B6E-C1458C7F3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2A51E6-1BB7-98D0-AB39-2698773DE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8FC6E85-013E-0EF6-C325-89CC72B55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22C5-7AD6-4B72-8E61-4511F7D2D5FB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F22A9A-E505-4A89-8111-FA439E96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AED0EA0-1BCD-3309-70FE-794710F1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40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A426CC-5110-87F9-632F-E3B1EBAB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A204F2-4CAD-57AE-991F-56251159F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8ACB-1E83-4DE2-89CA-8A2794AA4D01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5F1257-F69D-F600-3209-946AD203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F0EF71-8855-7934-A5A8-2EA8130A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00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12C53BE-E710-8E84-D1B5-47DBEC84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D57A-1DB8-4A79-BAEB-6826F6ADC7C6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51C4FA-F299-5A8B-9F16-114FEC3B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CFABC1-5FAA-134B-1822-0181D0BB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5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880DD3-C2D9-402E-1AEB-03FD822B4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9ADEC6-2D96-C3A8-6A21-D8A25168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FE80CF-AFED-219E-F238-820EF5E77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65A9B8-69F0-D9C7-F38C-8FA61DC6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3578-7A92-4B73-849E-26BA9DC5BA27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24784C-4298-B04F-7C4F-4B48226D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12F39F-FF12-4802-DF7B-15D7689D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0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89AAAC-D149-618B-FF65-6899927B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CDB56E-8DDF-9465-90F8-BE987E616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9203C9-B9F6-518F-96B9-C9C4E9918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ABCD4D-8AF2-7669-5F5A-2DB23CBF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844B-5339-4613-8540-463ECE1E74D0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5A4A2A-5291-8B1A-5AED-E86908F2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454BA1-4FD5-A120-3821-AA5D59FB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37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E0A856-E663-F19F-8E82-FD4F7C45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62BF264-F0C0-4C2C-58B1-C6C3456DD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8538F5-A333-604E-B7C6-5916E9DD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F104-E9A7-43DE-84C0-C4FEE8CC339B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DA6F72-3A09-04CC-8BC6-1FDAC3E0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ADC767-24F3-7656-6ABB-390988BA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86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D6F376-BACB-C3AF-C8CF-9EEA8B440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7C94DC-ED10-DD48-05AD-5B873298E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7B6801-060E-3E2D-6E09-6BE40BF1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947E-F7DC-4B84-A9D2-05D8AFDB9F24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F036DF-B00F-4B63-A8B8-F52EE256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E35A03-3F1E-673A-4CF1-17387E7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95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E406-2081-4817-AC88-1B72D91BA213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54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8233-EB04-4A6E-8F2B-E337838D45D8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31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78EE-EB4A-418C-885A-7EC02810C921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4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E00F-3726-4E59-816D-36A483DDB2EA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AC7B-DA9F-45E4-8874-0ADB4F75DD56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97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2F44-03D3-41CD-BC5A-13AA3FD49E1E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05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1F29-66C4-4155-BBE6-1B6247E665EB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1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9309-D6A8-450B-9103-7E8D8A0FFB8F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15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CD63-1F0B-41E4-B340-6FAAB4575DBB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37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19B06-093B-44A1-9736-2849ADB1F4D4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07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EC64-36E6-43B3-913C-C1BC86B6781D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27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2C24-3CB5-4272-ACB5-ECCB2EB26BA1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78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3157776" y="3072156"/>
            <a:ext cx="15237000" cy="97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5738984" y="4404851"/>
            <a:ext cx="2340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266368" y="5234946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1768" y="3248670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3"/>
          </p:nvPr>
        </p:nvSpPr>
        <p:spPr>
          <a:xfrm>
            <a:off x="7931576" y="4398050"/>
            <a:ext cx="45036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8481776" y="5224367"/>
            <a:ext cx="39534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 hasCustomPrompt="1"/>
          </p:nvPr>
        </p:nvSpPr>
        <p:spPr>
          <a:xfrm>
            <a:off x="8967090" y="3241874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6"/>
          </p:nvPr>
        </p:nvSpPr>
        <p:spPr>
          <a:xfrm>
            <a:off x="13948680" y="4398101"/>
            <a:ext cx="28896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7"/>
          </p:nvPr>
        </p:nvSpPr>
        <p:spPr>
          <a:xfrm>
            <a:off x="13025012" y="5224397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8" hasCustomPrompt="1"/>
          </p:nvPr>
        </p:nvSpPr>
        <p:spPr>
          <a:xfrm>
            <a:off x="13330412" y="3241895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10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9"/>
          </p:nvPr>
        </p:nvSpPr>
        <p:spPr>
          <a:xfrm>
            <a:off x="1451252" y="7569803"/>
            <a:ext cx="2340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3"/>
          </p:nvPr>
        </p:nvSpPr>
        <p:spPr>
          <a:xfrm>
            <a:off x="1451250" y="8399918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4" hasCustomPrompt="1"/>
          </p:nvPr>
        </p:nvSpPr>
        <p:spPr>
          <a:xfrm>
            <a:off x="1451274" y="6439986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5741201" y="7563002"/>
            <a:ext cx="22572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6"/>
          </p:nvPr>
        </p:nvSpPr>
        <p:spPr>
          <a:xfrm>
            <a:off x="5741192" y="8389337"/>
            <a:ext cx="39534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7" hasCustomPrompt="1"/>
          </p:nvPr>
        </p:nvSpPr>
        <p:spPr>
          <a:xfrm>
            <a:off x="5741225" y="6433188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8"/>
          </p:nvPr>
        </p:nvSpPr>
        <p:spPr>
          <a:xfrm>
            <a:off x="10031150" y="7563053"/>
            <a:ext cx="1833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9"/>
          </p:nvPr>
        </p:nvSpPr>
        <p:spPr>
          <a:xfrm>
            <a:off x="10031150" y="8389368"/>
            <a:ext cx="38130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0" hasCustomPrompt="1"/>
          </p:nvPr>
        </p:nvSpPr>
        <p:spPr>
          <a:xfrm>
            <a:off x="10031174" y="6433208"/>
            <a:ext cx="35076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1475801" y="1095450"/>
            <a:ext cx="1499400" cy="97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21"/>
          </p:nvPr>
        </p:nvSpPr>
        <p:spPr>
          <a:xfrm>
            <a:off x="1447200" y="941244"/>
            <a:ext cx="35076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198125" y="6221220"/>
            <a:ext cx="15237000" cy="97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6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C8053-7990-434A-AF62-AEFF9530634D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FE12-23F3-4142-9EB1-CB065D4157AB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3680-4FB6-4267-8A13-B1BD0A768595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879F-9C94-4BE6-8646-977F31BF1DB4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B7FD-8ABA-4812-85F5-0B7F4B10D394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F2A80E-5080-4F08-B9B2-7FBFAD32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68F533-298D-444C-9990-D8C63379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0C53FC-965E-43C3-8BB3-2FAA3E1F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C58CB-3FE4-4C04-80CC-9408150AEB4D}" type="datetime1">
              <a:rPr lang="en-US" smtClean="0"/>
              <a:t>2/1/2024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342505-3F1F-4FE1-9F76-46FD14963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2EAFCF-2BD8-4A44-9705-525B6176B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ED5AD-F6AE-45DA-A3C1-33991E8AA9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12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68230-0E69-4417-AD47-EFA82237DE3B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5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049D0CD-A237-444D-1DEB-1480E4C3F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0B121B-22F0-FC01-38D8-D4BBFAA61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BEB6E6-96EE-CB2F-6A0A-B183F3862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3C4C-6277-4BDD-89C6-B41D7434C78D}" type="datetime1">
              <a:rPr lang="en-US" smtClean="0"/>
              <a:t>2/1/2024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68259-F232-57FF-FDE0-22B66FDF0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1F5D75-E6D4-5BD7-4088-677483A04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320C9-C009-4D6D-944E-E3B8B17FB5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50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3737A-3DAF-4C94-AEBB-D7A7626855EB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0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servatoriopatrimonioculturale.org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56C74E6B-468B-FBB7-E54C-993F492A5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7"/>
          <a:stretch/>
        </p:blipFill>
        <p:spPr>
          <a:xfrm>
            <a:off x="533400" y="351080"/>
            <a:ext cx="9372600" cy="958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Immagine che contiene testo, poster, illustrazione, design&#10;&#10;Descrizione generata automaticamente">
            <a:extLst>
              <a:ext uri="{FF2B5EF4-FFF2-40B4-BE49-F238E27FC236}">
                <a16:creationId xmlns:a16="http://schemas.microsoft.com/office/drawing/2014/main" id="{8DFBCE47-EF69-E1B0-242B-2EE3AADE9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175315"/>
            <a:ext cx="7057191" cy="997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68BA06-7922-4569-A05C-0ECFE7ECAE8C}"/>
              </a:ext>
            </a:extLst>
          </p:cNvPr>
          <p:cNvSpPr txBox="1"/>
          <p:nvPr/>
        </p:nvSpPr>
        <p:spPr>
          <a:xfrm>
            <a:off x="533400" y="8580122"/>
            <a:ext cx="11566071" cy="1569660"/>
          </a:xfrm>
          <a:prstGeom prst="rect">
            <a:avLst/>
          </a:prstGeom>
          <a:solidFill>
            <a:srgbClr val="AD1C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Intervento 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</a:rPr>
              <a:t>Luciano Monti, coordinatore OPCP e docente Luiss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</a:rPr>
              <a:t>Torino 2 febbraio 2024</a:t>
            </a:r>
          </a:p>
        </p:txBody>
      </p:sp>
    </p:spTree>
    <p:extLst>
      <p:ext uri="{BB962C8B-B14F-4D97-AF65-F5344CB8AC3E}">
        <p14:creationId xmlns:p14="http://schemas.microsoft.com/office/powerpoint/2010/main" val="73281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11955E8B-9A95-19FE-763B-E09DE0F56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964899"/>
              </p:ext>
            </p:extLst>
          </p:nvPr>
        </p:nvGraphicFramePr>
        <p:xfrm>
          <a:off x="381000" y="1181100"/>
          <a:ext cx="17754599" cy="910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A82198-023E-5CBB-3D43-A6B5F65662CB}"/>
              </a:ext>
            </a:extLst>
          </p:cNvPr>
          <p:cNvSpPr txBox="1"/>
          <p:nvPr/>
        </p:nvSpPr>
        <p:spPr>
          <a:xfrm>
            <a:off x="133349" y="218911"/>
            <a:ext cx="18021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it-IT" sz="3600" b="1" dirty="0">
                <a:solidFill>
                  <a:prstClr val="black"/>
                </a:solidFill>
                <a:latin typeface="Calibri" panose="020F0502020204030204"/>
              </a:rPr>
              <a:t>Tipologia di attività esercitata dalle dimore storiche (prevale l’attività di accoglienza )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D533F738-9EBB-982B-83B8-02D3D96420DE}"/>
              </a:ext>
            </a:extLst>
          </p:cNvPr>
          <p:cNvCxnSpPr>
            <a:cxnSpLocks/>
          </p:cNvCxnSpPr>
          <p:nvPr/>
        </p:nvCxnSpPr>
        <p:spPr>
          <a:xfrm>
            <a:off x="1066800" y="1028700"/>
            <a:ext cx="162306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89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68AE2EB3-D746-7DA6-B245-4BC6CB64EB4F}"/>
              </a:ext>
            </a:extLst>
          </p:cNvPr>
          <p:cNvSpPr/>
          <p:nvPr/>
        </p:nvSpPr>
        <p:spPr>
          <a:xfrm>
            <a:off x="-4876800" y="1181100"/>
            <a:ext cx="16611600" cy="1607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919A44-CB63-396B-26D4-502AD92D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58" y="4161099"/>
            <a:ext cx="10300741" cy="1362075"/>
          </a:xfrm>
        </p:spPr>
        <p:txBody>
          <a:bodyPr>
            <a:noAutofit/>
          </a:bodyPr>
          <a:lstStyle/>
          <a:p>
            <a:r>
              <a:rPr lang="it-IT" sz="10000" dirty="0">
                <a:latin typeface="+mn-lt"/>
              </a:rPr>
              <a:t>3. FOCUS AGROALIMENTARE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B35EFE-0E06-D4D6-6F84-1DD7E7E1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7234631"/>
            <a:ext cx="10439400" cy="1500187"/>
          </a:xfrm>
        </p:spPr>
        <p:txBody>
          <a:bodyPr>
            <a:normAutofit/>
          </a:bodyPr>
          <a:lstStyle/>
          <a:p>
            <a:r>
              <a:rPr lang="it-IT" sz="4800" dirty="0"/>
              <a:t>Prodotti agricoli a km zero</a:t>
            </a:r>
          </a:p>
        </p:txBody>
      </p:sp>
      <p:sp>
        <p:nvSpPr>
          <p:cNvPr id="8" name="Google Shape;158;p30">
            <a:extLst>
              <a:ext uri="{FF2B5EF4-FFF2-40B4-BE49-F238E27FC236}">
                <a16:creationId xmlns:a16="http://schemas.microsoft.com/office/drawing/2014/main" id="{F6052042-23D1-9B03-9C02-B7EDEA7CD8C1}"/>
              </a:ext>
            </a:extLst>
          </p:cNvPr>
          <p:cNvSpPr txBox="1">
            <a:spLocks/>
          </p:cNvSpPr>
          <p:nvPr/>
        </p:nvSpPr>
        <p:spPr>
          <a:xfrm>
            <a:off x="13822446" y="2076104"/>
            <a:ext cx="3855954" cy="116239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magine 8" descr="fondazione_bruno_visentini.png">
            <a:extLst>
              <a:ext uri="{FF2B5EF4-FFF2-40B4-BE49-F238E27FC236}">
                <a16:creationId xmlns:a16="http://schemas.microsoft.com/office/drawing/2014/main" id="{FE15A7A2-02BB-B720-27D8-2CB06A2E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849"/>
          <a:stretch>
            <a:fillRect/>
          </a:stretch>
        </p:blipFill>
        <p:spPr bwMode="auto">
          <a:xfrm>
            <a:off x="1066800" y="2095500"/>
            <a:ext cx="3124200" cy="1159953"/>
          </a:xfrm>
          <a:prstGeom prst="rect">
            <a:avLst/>
          </a:prstGeom>
          <a:blipFill dpi="0" rotWithShape="1">
            <a:blip r:embed="rId6"/>
            <a:srcRect l="2" r="284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013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4300"/>
            <a:ext cx="18288000" cy="10401300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it-IT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C3DF877F-E26B-337A-3906-A1C34A5D29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57706"/>
              </p:ext>
            </p:extLst>
          </p:nvPr>
        </p:nvGraphicFramePr>
        <p:xfrm>
          <a:off x="1113644" y="1875709"/>
          <a:ext cx="16060712" cy="76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B099BD-F305-16C6-A1F8-44443E0F0A19}"/>
              </a:ext>
            </a:extLst>
          </p:cNvPr>
          <p:cNvSpPr txBox="1"/>
          <p:nvPr/>
        </p:nvSpPr>
        <p:spPr>
          <a:xfrm>
            <a:off x="108784" y="419100"/>
            <a:ext cx="18070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it-IT" sz="4200" dirty="0">
                <a:solidFill>
                  <a:prstClr val="black"/>
                </a:solidFill>
                <a:latin typeface="Calibri"/>
              </a:rPr>
              <a:t>Prodotto prevalente dell’attività agricola (il 40% uva, il 22% cereali, l’11% olive)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487E960-C22F-AD5A-D4E5-7D2E05D9FC35}"/>
              </a:ext>
            </a:extLst>
          </p:cNvPr>
          <p:cNvCxnSpPr>
            <a:cxnSpLocks/>
          </p:cNvCxnSpPr>
          <p:nvPr/>
        </p:nvCxnSpPr>
        <p:spPr>
          <a:xfrm>
            <a:off x="586126" y="1409700"/>
            <a:ext cx="17115745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63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57200" y="0"/>
            <a:ext cx="19050000" cy="10782300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it-IT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1D71F34F-D1E0-01C8-74A6-0E04998732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213228"/>
              </p:ext>
            </p:extLst>
          </p:nvPr>
        </p:nvGraphicFramePr>
        <p:xfrm>
          <a:off x="916075" y="1846180"/>
          <a:ext cx="16455850" cy="8111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A8BDD5-D79E-B210-2190-9365B4C3F44E}"/>
              </a:ext>
            </a:extLst>
          </p:cNvPr>
          <p:cNvSpPr txBox="1"/>
          <p:nvPr/>
        </p:nvSpPr>
        <p:spPr>
          <a:xfrm>
            <a:off x="1425740" y="461425"/>
            <a:ext cx="1528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it-IT" sz="5400" dirty="0">
                <a:solidFill>
                  <a:prstClr val="black"/>
                </a:solidFill>
                <a:latin typeface="Calibri"/>
              </a:rPr>
              <a:t>Turismo agricolo (1)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FCA4E91-3A4A-44A3-F052-A8AFCAE7C09F}"/>
              </a:ext>
            </a:extLst>
          </p:cNvPr>
          <p:cNvCxnSpPr>
            <a:cxnSpLocks/>
          </p:cNvCxnSpPr>
          <p:nvPr/>
        </p:nvCxnSpPr>
        <p:spPr>
          <a:xfrm>
            <a:off x="2667000" y="1638300"/>
            <a:ext cx="12877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04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6200" y="0"/>
            <a:ext cx="18592800" cy="10287000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it-IT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B2BA57EA-5F96-A224-20B3-BFF2B65E4C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780558"/>
              </p:ext>
            </p:extLst>
          </p:nvPr>
        </p:nvGraphicFramePr>
        <p:xfrm>
          <a:off x="1219200" y="1846181"/>
          <a:ext cx="16230600" cy="7979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D48D58-F101-E7D2-B46E-415921B504A8}"/>
              </a:ext>
            </a:extLst>
          </p:cNvPr>
          <p:cNvSpPr txBox="1"/>
          <p:nvPr/>
        </p:nvSpPr>
        <p:spPr>
          <a:xfrm>
            <a:off x="1425740" y="461425"/>
            <a:ext cx="1528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it-IT" sz="5400" dirty="0">
                <a:solidFill>
                  <a:prstClr val="black"/>
                </a:solidFill>
                <a:latin typeface="Calibri"/>
              </a:rPr>
              <a:t>Turismo agricolo (2)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0021730-3D4F-0AAB-7F07-C8FCF2C13D40}"/>
              </a:ext>
            </a:extLst>
          </p:cNvPr>
          <p:cNvCxnSpPr>
            <a:cxnSpLocks/>
          </p:cNvCxnSpPr>
          <p:nvPr/>
        </p:nvCxnSpPr>
        <p:spPr>
          <a:xfrm>
            <a:off x="2667000" y="1638300"/>
            <a:ext cx="12877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354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68AE2EB3-D746-7DA6-B245-4BC6CB64EB4F}"/>
              </a:ext>
            </a:extLst>
          </p:cNvPr>
          <p:cNvSpPr/>
          <p:nvPr/>
        </p:nvSpPr>
        <p:spPr>
          <a:xfrm>
            <a:off x="-4876800" y="1181100"/>
            <a:ext cx="16611600" cy="1607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919A44-CB63-396B-26D4-502AD92D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58" y="4161099"/>
            <a:ext cx="10300741" cy="1362075"/>
          </a:xfrm>
        </p:spPr>
        <p:txBody>
          <a:bodyPr>
            <a:noAutofit/>
          </a:bodyPr>
          <a:lstStyle/>
          <a:p>
            <a:r>
              <a:rPr lang="it-IT" sz="10000" dirty="0">
                <a:latin typeface="+mn-lt"/>
              </a:rPr>
              <a:t>4. EVENTI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B35EFE-0E06-D4D6-6F84-1DD7E7E1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7234631"/>
            <a:ext cx="10439400" cy="1500187"/>
          </a:xfrm>
        </p:spPr>
        <p:txBody>
          <a:bodyPr>
            <a:normAutofit/>
          </a:bodyPr>
          <a:lstStyle/>
          <a:p>
            <a:r>
              <a:rPr lang="it-IT" sz="4800" dirty="0"/>
              <a:t>Tipologia degli eventi ospitati</a:t>
            </a:r>
          </a:p>
        </p:txBody>
      </p:sp>
      <p:sp>
        <p:nvSpPr>
          <p:cNvPr id="8" name="Google Shape;158;p30">
            <a:extLst>
              <a:ext uri="{FF2B5EF4-FFF2-40B4-BE49-F238E27FC236}">
                <a16:creationId xmlns:a16="http://schemas.microsoft.com/office/drawing/2014/main" id="{F6052042-23D1-9B03-9C02-B7EDEA7CD8C1}"/>
              </a:ext>
            </a:extLst>
          </p:cNvPr>
          <p:cNvSpPr txBox="1">
            <a:spLocks/>
          </p:cNvSpPr>
          <p:nvPr/>
        </p:nvSpPr>
        <p:spPr>
          <a:xfrm>
            <a:off x="13822446" y="2076104"/>
            <a:ext cx="3855954" cy="116239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magine 8" descr="fondazione_bruno_visentini.png">
            <a:extLst>
              <a:ext uri="{FF2B5EF4-FFF2-40B4-BE49-F238E27FC236}">
                <a16:creationId xmlns:a16="http://schemas.microsoft.com/office/drawing/2014/main" id="{FE15A7A2-02BB-B720-27D8-2CB06A2E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849"/>
          <a:stretch>
            <a:fillRect/>
          </a:stretch>
        </p:blipFill>
        <p:spPr bwMode="auto">
          <a:xfrm>
            <a:off x="1066800" y="2095500"/>
            <a:ext cx="3124200" cy="1159953"/>
          </a:xfrm>
          <a:prstGeom prst="rect">
            <a:avLst/>
          </a:prstGeom>
          <a:blipFill dpi="0" rotWithShape="1">
            <a:blip r:embed="rId6"/>
            <a:srcRect l="2" r="284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61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688F7C69-8662-E720-7437-006B6CFCDE7E}"/>
              </a:ext>
            </a:extLst>
          </p:cNvPr>
          <p:cNvSpPr txBox="1">
            <a:spLocks/>
          </p:cNvSpPr>
          <p:nvPr/>
        </p:nvSpPr>
        <p:spPr>
          <a:xfrm>
            <a:off x="525117" y="1333500"/>
            <a:ext cx="17068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>
              <a:latin typeface="Aileron Heavy" panose="020B060402020202020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BDE14A-54CA-5C38-18B4-E33D0BD0FB71}"/>
              </a:ext>
            </a:extLst>
          </p:cNvPr>
          <p:cNvSpPr txBox="1"/>
          <p:nvPr/>
        </p:nvSpPr>
        <p:spPr>
          <a:xfrm>
            <a:off x="1501940" y="461425"/>
            <a:ext cx="1528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/>
              <a:t>Tipologia eventi ospitati 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DB74D78-97F2-28A5-81A8-4B179511DA93}"/>
              </a:ext>
            </a:extLst>
          </p:cNvPr>
          <p:cNvCxnSpPr>
            <a:cxnSpLocks/>
          </p:cNvCxnSpPr>
          <p:nvPr/>
        </p:nvCxnSpPr>
        <p:spPr>
          <a:xfrm>
            <a:off x="2705100" y="1638300"/>
            <a:ext cx="12877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189EF88A-C6FD-23EA-5687-DD509CC71E76}"/>
              </a:ext>
            </a:extLst>
          </p:cNvPr>
          <p:cNvSpPr/>
          <p:nvPr/>
        </p:nvSpPr>
        <p:spPr>
          <a:xfrm>
            <a:off x="1295400" y="2061988"/>
            <a:ext cx="16078200" cy="776358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45F7CE-A955-1CB7-B16A-4031315C5D4E}"/>
              </a:ext>
            </a:extLst>
          </p:cNvPr>
          <p:cNvSpPr txBox="1"/>
          <p:nvPr/>
        </p:nvSpPr>
        <p:spPr>
          <a:xfrm>
            <a:off x="5147721" y="2931854"/>
            <a:ext cx="3769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Culturali (convegni, mostre, concerti ecc.)</a:t>
            </a:r>
          </a:p>
          <a:p>
            <a:pPr algn="ctr"/>
            <a:r>
              <a:rPr lang="it-IT" sz="3200" b="1" dirty="0">
                <a:solidFill>
                  <a:schemeClr val="bg1"/>
                </a:solidFill>
              </a:rPr>
              <a:t>39,60%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F0F494-0F98-5F0B-4F73-39E4B7AFCD98}"/>
              </a:ext>
            </a:extLst>
          </p:cNvPr>
          <p:cNvSpPr txBox="1"/>
          <p:nvPr/>
        </p:nvSpPr>
        <p:spPr>
          <a:xfrm>
            <a:off x="10210800" y="2950578"/>
            <a:ext cx="3462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Privati (matrimoni, cerimonie ecc.)</a:t>
            </a:r>
          </a:p>
          <a:p>
            <a:pPr algn="ctr"/>
            <a:r>
              <a:rPr lang="it-IT" sz="3200" b="1" dirty="0">
                <a:solidFill>
                  <a:schemeClr val="bg1"/>
                </a:solidFill>
              </a:rPr>
              <a:t>27,79%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B7ADCE-825D-676C-B21C-A9772617D5EF}"/>
              </a:ext>
            </a:extLst>
          </p:cNvPr>
          <p:cNvSpPr txBox="1"/>
          <p:nvPr/>
        </p:nvSpPr>
        <p:spPr>
          <a:xfrm>
            <a:off x="10584447" y="5267790"/>
            <a:ext cx="496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Produzioni cinematografiche e set pubblicitari </a:t>
            </a:r>
          </a:p>
          <a:p>
            <a:pPr algn="ctr"/>
            <a:r>
              <a:rPr lang="it-IT" sz="3200" b="1" dirty="0">
                <a:solidFill>
                  <a:schemeClr val="bg1"/>
                </a:solidFill>
              </a:rPr>
              <a:t>13,31%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816BB9B-D0AA-DECF-41C4-181147824617}"/>
              </a:ext>
            </a:extLst>
          </p:cNvPr>
          <p:cNvSpPr txBox="1"/>
          <p:nvPr/>
        </p:nvSpPr>
        <p:spPr>
          <a:xfrm>
            <a:off x="3124200" y="5110976"/>
            <a:ext cx="3769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Aziendali (fiere, mostre mercato)</a:t>
            </a:r>
          </a:p>
          <a:p>
            <a:pPr algn="ctr"/>
            <a:r>
              <a:rPr lang="it-IT" sz="3200" b="1" dirty="0">
                <a:solidFill>
                  <a:schemeClr val="bg1"/>
                </a:solidFill>
              </a:rPr>
              <a:t>10,82%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2E2F731-A4B6-DCEE-1C9E-16A88B45421B}"/>
              </a:ext>
            </a:extLst>
          </p:cNvPr>
          <p:cNvSpPr txBox="1"/>
          <p:nvPr/>
        </p:nvSpPr>
        <p:spPr>
          <a:xfrm>
            <a:off x="7503336" y="7129900"/>
            <a:ext cx="3769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solidFill>
                  <a:schemeClr val="bg1"/>
                </a:solidFill>
              </a:rPr>
              <a:t>Didattici (laboratori, ludoteche, workshop)</a:t>
            </a:r>
          </a:p>
          <a:p>
            <a:pPr algn="ctr"/>
            <a:r>
              <a:rPr lang="it-IT" sz="3000" b="1" dirty="0">
                <a:solidFill>
                  <a:schemeClr val="bg1"/>
                </a:solidFill>
              </a:rPr>
              <a:t>8,49%</a:t>
            </a:r>
          </a:p>
        </p:txBody>
      </p:sp>
    </p:spTree>
    <p:extLst>
      <p:ext uri="{BB962C8B-B14F-4D97-AF65-F5344CB8AC3E}">
        <p14:creationId xmlns:p14="http://schemas.microsoft.com/office/powerpoint/2010/main" val="306770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396053" y="1392781"/>
            <a:ext cx="6156957" cy="6156932"/>
            <a:chOff x="0" y="0"/>
            <a:chExt cx="6350000" cy="6349974"/>
          </a:xfrm>
          <a:solidFill>
            <a:srgbClr val="F4F4F4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78355" y="3901772"/>
            <a:ext cx="5099923" cy="499243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1B1B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04035" y="4542115"/>
            <a:ext cx="3248561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52,9% </a:t>
            </a:r>
            <a:r>
              <a:rPr lang="it-IT" sz="2800" dirty="0">
                <a:solidFill>
                  <a:schemeClr val="bg1"/>
                </a:solidFill>
              </a:rPr>
              <a:t>delle visite sono distribuite durante tutto l’arco dell’anno</a:t>
            </a:r>
          </a:p>
          <a:p>
            <a:pPr algn="ctr"/>
            <a:endParaRPr lang="it-IT" sz="2800" dirty="0">
              <a:solidFill>
                <a:schemeClr val="bg1"/>
              </a:solidFill>
            </a:endParaRP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47,1% </a:t>
            </a:r>
            <a:r>
              <a:rPr lang="it-IT" sz="2800" dirty="0">
                <a:solidFill>
                  <a:schemeClr val="bg1"/>
                </a:solidFill>
              </a:rPr>
              <a:t>delle visite sono  concentrate in una determinata stagione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8E967EE-2A79-64F8-5520-CD60EED03DD4}"/>
              </a:ext>
            </a:extLst>
          </p:cNvPr>
          <p:cNvSpPr txBox="1"/>
          <p:nvPr/>
        </p:nvSpPr>
        <p:spPr>
          <a:xfrm>
            <a:off x="8352111" y="2071392"/>
            <a:ext cx="6034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Provenienza dei visitatori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2758FB0-F519-563D-3AC3-B3930C6D9144}"/>
              </a:ext>
            </a:extLst>
          </p:cNvPr>
          <p:cNvGrpSpPr/>
          <p:nvPr/>
        </p:nvGrpSpPr>
        <p:grpSpPr>
          <a:xfrm>
            <a:off x="8001000" y="2857499"/>
            <a:ext cx="7315200" cy="6036705"/>
            <a:chOff x="12007409" y="1634169"/>
            <a:chExt cx="4704117" cy="4350275"/>
          </a:xfrm>
        </p:grpSpPr>
        <p:pic>
          <p:nvPicPr>
            <p:cNvPr id="16" name="Elemento grafico 15" descr="Uomo">
              <a:extLst>
                <a:ext uri="{FF2B5EF4-FFF2-40B4-BE49-F238E27FC236}">
                  <a16:creationId xmlns:a16="http://schemas.microsoft.com/office/drawing/2014/main" id="{778E9CD1-2B86-C0F7-6ABA-182F57C82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399722" y="1641803"/>
              <a:ext cx="1371600" cy="1371600"/>
            </a:xfrm>
            <a:prstGeom prst="rect">
              <a:avLst/>
            </a:prstGeom>
          </p:spPr>
        </p:pic>
        <p:pic>
          <p:nvPicPr>
            <p:cNvPr id="17" name="Elemento grafico 16" descr="Uomo">
              <a:extLst>
                <a:ext uri="{FF2B5EF4-FFF2-40B4-BE49-F238E27FC236}">
                  <a16:creationId xmlns:a16="http://schemas.microsoft.com/office/drawing/2014/main" id="{CD5E8245-6140-0A0B-B9FB-CD824CB7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216214" y="4605002"/>
              <a:ext cx="1371600" cy="1371600"/>
            </a:xfrm>
            <a:prstGeom prst="rect">
              <a:avLst/>
            </a:prstGeom>
          </p:spPr>
        </p:pic>
        <p:pic>
          <p:nvPicPr>
            <p:cNvPr id="18" name="Elemento grafico 17" descr="Uomo">
              <a:extLst>
                <a:ext uri="{FF2B5EF4-FFF2-40B4-BE49-F238E27FC236}">
                  <a16:creationId xmlns:a16="http://schemas.microsoft.com/office/drawing/2014/main" id="{8022BD6F-9904-7929-D468-EBF1054B9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706600" y="1645736"/>
              <a:ext cx="1371600" cy="1371600"/>
            </a:xfrm>
            <a:prstGeom prst="rect">
              <a:avLst/>
            </a:prstGeom>
          </p:spPr>
        </p:pic>
        <p:pic>
          <p:nvPicPr>
            <p:cNvPr id="19" name="Elemento grafico 18" descr="Uomo">
              <a:extLst>
                <a:ext uri="{FF2B5EF4-FFF2-40B4-BE49-F238E27FC236}">
                  <a16:creationId xmlns:a16="http://schemas.microsoft.com/office/drawing/2014/main" id="{A971155A-A7F9-F95F-200A-454C41C23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673877" y="4612844"/>
              <a:ext cx="1371600" cy="1371600"/>
            </a:xfrm>
            <a:prstGeom prst="rect">
              <a:avLst/>
            </a:prstGeom>
          </p:spPr>
        </p:pic>
        <p:pic>
          <p:nvPicPr>
            <p:cNvPr id="20" name="Elemento grafico 19" descr="Uomo">
              <a:extLst>
                <a:ext uri="{FF2B5EF4-FFF2-40B4-BE49-F238E27FC236}">
                  <a16:creationId xmlns:a16="http://schemas.microsoft.com/office/drawing/2014/main" id="{AF355086-8E83-1F82-B0D7-E1693AB4D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474689" y="4608923"/>
              <a:ext cx="1371600" cy="1371600"/>
            </a:xfrm>
            <a:prstGeom prst="rect">
              <a:avLst/>
            </a:prstGeom>
          </p:spPr>
        </p:pic>
        <p:pic>
          <p:nvPicPr>
            <p:cNvPr id="21" name="Elemento grafico 20" descr="Uomo">
              <a:extLst>
                <a:ext uri="{FF2B5EF4-FFF2-40B4-BE49-F238E27FC236}">
                  <a16:creationId xmlns:a16="http://schemas.microsoft.com/office/drawing/2014/main" id="{14116442-AA2A-2D04-C9B4-2C62EBA1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249400" y="3129290"/>
              <a:ext cx="1371600" cy="1371600"/>
            </a:xfrm>
            <a:prstGeom prst="rect">
              <a:avLst/>
            </a:prstGeom>
          </p:spPr>
        </p:pic>
        <p:pic>
          <p:nvPicPr>
            <p:cNvPr id="22" name="Elemento grafico 21" descr="Uomo">
              <a:extLst>
                <a:ext uri="{FF2B5EF4-FFF2-40B4-BE49-F238E27FC236}">
                  <a16:creationId xmlns:a16="http://schemas.microsoft.com/office/drawing/2014/main" id="{12B9EB44-DCD1-974F-3DD9-AA762A3BD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97927" y="3129290"/>
              <a:ext cx="1371600" cy="1371600"/>
            </a:xfrm>
            <a:prstGeom prst="rect">
              <a:avLst/>
            </a:prstGeom>
          </p:spPr>
        </p:pic>
        <p:pic>
          <p:nvPicPr>
            <p:cNvPr id="23" name="Elemento grafico 22" descr="Uomo">
              <a:extLst>
                <a:ext uri="{FF2B5EF4-FFF2-40B4-BE49-F238E27FC236}">
                  <a16:creationId xmlns:a16="http://schemas.microsoft.com/office/drawing/2014/main" id="{F57082B1-1894-E4E1-7446-3257479F1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24210" y="3129290"/>
              <a:ext cx="1371600" cy="1371600"/>
            </a:xfrm>
            <a:prstGeom prst="rect">
              <a:avLst/>
            </a:prstGeom>
          </p:spPr>
        </p:pic>
        <p:pic>
          <p:nvPicPr>
            <p:cNvPr id="24" name="Elemento grafico 23" descr="Uomo">
              <a:extLst>
                <a:ext uri="{FF2B5EF4-FFF2-40B4-BE49-F238E27FC236}">
                  <a16:creationId xmlns:a16="http://schemas.microsoft.com/office/drawing/2014/main" id="{3B15DD3F-2F2A-6D41-25B8-BF8B7A131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957435" y="1634169"/>
              <a:ext cx="1371600" cy="1371600"/>
            </a:xfrm>
            <a:prstGeom prst="rect">
              <a:avLst/>
            </a:prstGeom>
          </p:spPr>
        </p:pic>
        <p:pic>
          <p:nvPicPr>
            <p:cNvPr id="25" name="Elemento grafico 24" descr="Uomo">
              <a:extLst>
                <a:ext uri="{FF2B5EF4-FFF2-40B4-BE49-F238E27FC236}">
                  <a16:creationId xmlns:a16="http://schemas.microsoft.com/office/drawing/2014/main" id="{CC94D9BF-FD30-2FFD-79FE-ED5F9C1A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81410" y="1641803"/>
              <a:ext cx="1371600" cy="1371600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69F2A52E-3DF0-6193-FCDA-F4DF82CFAB18}"/>
                </a:ext>
              </a:extLst>
            </p:cNvPr>
            <p:cNvSpPr txBox="1"/>
            <p:nvPr/>
          </p:nvSpPr>
          <p:spPr>
            <a:xfrm>
              <a:off x="12044291" y="3130222"/>
              <a:ext cx="1231739" cy="42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800" b="1" i="0" u="none" strike="noStrike" dirty="0">
                  <a:solidFill>
                    <a:schemeClr val="accent6"/>
                  </a:solidFill>
                  <a:effectLst/>
                </a:rPr>
                <a:t>Italia</a:t>
              </a:r>
              <a:endParaRPr lang="it-IT" sz="2800" b="1" dirty="0"/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45A1AC0-607D-4A3F-BE2D-D01EAAE104F5}"/>
                </a:ext>
              </a:extLst>
            </p:cNvPr>
            <p:cNvSpPr txBox="1"/>
            <p:nvPr/>
          </p:nvSpPr>
          <p:spPr>
            <a:xfrm>
              <a:off x="12007409" y="4860148"/>
              <a:ext cx="1231739" cy="42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800" b="1" i="0" u="none" strike="noStrike" dirty="0">
                  <a:solidFill>
                    <a:schemeClr val="accent1"/>
                  </a:solidFill>
                  <a:effectLst/>
                </a:rPr>
                <a:t>Europa</a:t>
              </a:r>
              <a:endParaRPr lang="it-IT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CBFAE17-31DB-4CB8-6AB4-53B0202C1A59}"/>
                </a:ext>
              </a:extLst>
            </p:cNvPr>
            <p:cNvSpPr txBox="1"/>
            <p:nvPr/>
          </p:nvSpPr>
          <p:spPr>
            <a:xfrm>
              <a:off x="15479787" y="4904658"/>
              <a:ext cx="1231739" cy="7755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800" b="1" i="0" u="none" strike="noStrike" dirty="0">
                  <a:solidFill>
                    <a:srgbClr val="ED59F1"/>
                  </a:solidFill>
                  <a:effectLst/>
                </a:rPr>
                <a:t>Fuori</a:t>
              </a:r>
            </a:p>
            <a:p>
              <a:r>
                <a:rPr lang="it-IT" sz="2800" b="1" i="0" u="none" strike="noStrike" dirty="0">
                  <a:solidFill>
                    <a:srgbClr val="ED59F1"/>
                  </a:solidFill>
                  <a:effectLst/>
                </a:rPr>
                <a:t>Europa</a:t>
              </a:r>
              <a:endParaRPr lang="it-IT" sz="2800" b="1" dirty="0">
                <a:solidFill>
                  <a:srgbClr val="ED59F1"/>
                </a:solidFill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846756-8FCA-ED60-0E46-7D8B210FD572}"/>
              </a:ext>
            </a:extLst>
          </p:cNvPr>
          <p:cNvSpPr txBox="1"/>
          <p:nvPr/>
        </p:nvSpPr>
        <p:spPr>
          <a:xfrm>
            <a:off x="1501940" y="373616"/>
            <a:ext cx="15284120" cy="103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lnSpc>
                <a:spcPts val="7890"/>
              </a:lnSpc>
              <a:spcBef>
                <a:spcPct val="0"/>
              </a:spcBef>
            </a:pPr>
            <a:r>
              <a:rPr lang="it-IT" sz="5400" u="none" dirty="0">
                <a:solidFill>
                  <a:srgbClr val="1B1B1B"/>
                </a:solidFill>
              </a:rPr>
              <a:t>Visitatori e giorni di aperture</a:t>
            </a:r>
            <a:endParaRPr lang="en-US" sz="5400" u="none" dirty="0">
              <a:solidFill>
                <a:srgbClr val="1B1B1B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4B79DD0-F9F6-042C-ED86-160BDC9F59E6}"/>
              </a:ext>
            </a:extLst>
          </p:cNvPr>
          <p:cNvCxnSpPr>
            <a:cxnSpLocks/>
          </p:cNvCxnSpPr>
          <p:nvPr/>
        </p:nvCxnSpPr>
        <p:spPr>
          <a:xfrm>
            <a:off x="2667000" y="1638300"/>
            <a:ext cx="12877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68AE2EB3-D746-7DA6-B245-4BC6CB64EB4F}"/>
              </a:ext>
            </a:extLst>
          </p:cNvPr>
          <p:cNvSpPr/>
          <p:nvPr/>
        </p:nvSpPr>
        <p:spPr>
          <a:xfrm>
            <a:off x="-4876800" y="1181100"/>
            <a:ext cx="16611600" cy="1607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919A44-CB63-396B-26D4-502AD92D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58" y="4161099"/>
            <a:ext cx="10300741" cy="1362075"/>
          </a:xfrm>
        </p:spPr>
        <p:txBody>
          <a:bodyPr>
            <a:noAutofit/>
          </a:bodyPr>
          <a:lstStyle/>
          <a:p>
            <a:r>
              <a:rPr lang="it-IT" sz="10000" dirty="0">
                <a:latin typeface="+mn-lt"/>
              </a:rPr>
              <a:t>5. PROGETTI E INVESTIMENTI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B35EFE-0E06-D4D6-6F84-1DD7E7E1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7234631"/>
            <a:ext cx="10439400" cy="1500187"/>
          </a:xfrm>
        </p:spPr>
        <p:txBody>
          <a:bodyPr>
            <a:normAutofit/>
          </a:bodyPr>
          <a:lstStyle/>
          <a:p>
            <a:pPr marL="0" indent="0"/>
            <a:r>
              <a:rPr lang="it-IT" sz="4800" dirty="0"/>
              <a:t>PNRR e agevolazioni fiscali</a:t>
            </a:r>
          </a:p>
        </p:txBody>
      </p:sp>
      <p:sp>
        <p:nvSpPr>
          <p:cNvPr id="8" name="Google Shape;158;p30">
            <a:extLst>
              <a:ext uri="{FF2B5EF4-FFF2-40B4-BE49-F238E27FC236}">
                <a16:creationId xmlns:a16="http://schemas.microsoft.com/office/drawing/2014/main" id="{F6052042-23D1-9B03-9C02-B7EDEA7CD8C1}"/>
              </a:ext>
            </a:extLst>
          </p:cNvPr>
          <p:cNvSpPr txBox="1">
            <a:spLocks/>
          </p:cNvSpPr>
          <p:nvPr/>
        </p:nvSpPr>
        <p:spPr>
          <a:xfrm>
            <a:off x="13822446" y="2076104"/>
            <a:ext cx="3855954" cy="116239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magine 8" descr="fondazione_bruno_visentini.png">
            <a:extLst>
              <a:ext uri="{FF2B5EF4-FFF2-40B4-BE49-F238E27FC236}">
                <a16:creationId xmlns:a16="http://schemas.microsoft.com/office/drawing/2014/main" id="{FE15A7A2-02BB-B720-27D8-2CB06A2E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849"/>
          <a:stretch>
            <a:fillRect/>
          </a:stretch>
        </p:blipFill>
        <p:spPr bwMode="auto">
          <a:xfrm>
            <a:off x="1066800" y="2095500"/>
            <a:ext cx="3124200" cy="1159953"/>
          </a:xfrm>
          <a:prstGeom prst="rect">
            <a:avLst/>
          </a:prstGeom>
          <a:blipFill dpi="0" rotWithShape="1">
            <a:blip r:embed="rId6"/>
            <a:srcRect l="2" r="284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107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28700"/>
            <a:ext cx="18288000" cy="8229600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6B4617DA-9E0E-F916-DCD9-23759806A332}"/>
              </a:ext>
            </a:extLst>
          </p:cNvPr>
          <p:cNvSpPr txBox="1">
            <a:spLocks/>
          </p:cNvSpPr>
          <p:nvPr/>
        </p:nvSpPr>
        <p:spPr>
          <a:xfrm>
            <a:off x="1257300" y="1257300"/>
            <a:ext cx="15773400" cy="19883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ileron Heavy" panose="020B0604020202020204" charset="0"/>
              <a:ea typeface="+mj-ea"/>
              <a:cs typeface="+mj-cs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3E66CFE2-6FA6-617A-2D58-2D63D04A0C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706261"/>
              </p:ext>
            </p:extLst>
          </p:nvPr>
        </p:nvGraphicFramePr>
        <p:xfrm>
          <a:off x="723900" y="2705100"/>
          <a:ext cx="16840200" cy="7237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FCC2BF-F9ED-9927-A509-8CE9047C820B}"/>
              </a:ext>
            </a:extLst>
          </p:cNvPr>
          <p:cNvSpPr txBox="1"/>
          <p:nvPr/>
        </p:nvSpPr>
        <p:spPr>
          <a:xfrm>
            <a:off x="12136902" y="4076700"/>
            <a:ext cx="2569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70 RISPONDENTI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A7FE16-B5F2-3605-4663-ED1CC4BC33E3}"/>
              </a:ext>
            </a:extLst>
          </p:cNvPr>
          <p:cNvSpPr txBox="1"/>
          <p:nvPr/>
        </p:nvSpPr>
        <p:spPr>
          <a:xfrm>
            <a:off x="108785" y="558279"/>
            <a:ext cx="180704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Quali ostacoli sta incontrando nell'investire nella sua dimora storica privata con fondi PNRR? (più opzioni di risposta)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9960084-9BCB-5C93-9FD3-FE25CECC8EFB}"/>
              </a:ext>
            </a:extLst>
          </p:cNvPr>
          <p:cNvCxnSpPr>
            <a:cxnSpLocks/>
          </p:cNvCxnSpPr>
          <p:nvPr/>
        </p:nvCxnSpPr>
        <p:spPr>
          <a:xfrm>
            <a:off x="609600" y="2247900"/>
            <a:ext cx="168402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11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C0A8A18-03E2-17AF-6C61-926DE995AC83}"/>
              </a:ext>
            </a:extLst>
          </p:cNvPr>
          <p:cNvSpPr/>
          <p:nvPr/>
        </p:nvSpPr>
        <p:spPr>
          <a:xfrm>
            <a:off x="-76200" y="6362700"/>
            <a:ext cx="15011400" cy="735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E5C4E86-E745-A869-C426-D49C1B7EE181}"/>
              </a:ext>
            </a:extLst>
          </p:cNvPr>
          <p:cNvSpPr/>
          <p:nvPr/>
        </p:nvSpPr>
        <p:spPr>
          <a:xfrm>
            <a:off x="3276600" y="3191963"/>
            <a:ext cx="15011400" cy="735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6477000" y="3241874"/>
            <a:ext cx="2255754" cy="116239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s" b="1" dirty="0"/>
              <a:t>01</a:t>
            </a:r>
            <a:endParaRPr b="1" dirty="0"/>
          </a:p>
        </p:txBody>
      </p:sp>
      <p:sp>
        <p:nvSpPr>
          <p:cNvPr id="159" name="Google Shape;159;p30"/>
          <p:cNvSpPr txBox="1">
            <a:spLocks noGrp="1"/>
          </p:cNvSpPr>
          <p:nvPr>
            <p:ph type="ctrTitle" idx="3"/>
          </p:nvPr>
        </p:nvSpPr>
        <p:spPr>
          <a:xfrm>
            <a:off x="11658600" y="4440583"/>
            <a:ext cx="2895599" cy="753245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s" dirty="0">
                <a:solidFill>
                  <a:srgbClr val="FF4B4B"/>
                </a:solidFill>
                <a:latin typeface="+mn-lt"/>
              </a:rPr>
              <a:t>ATTIVITA’ SVOLTE</a:t>
            </a:r>
            <a:endParaRPr dirty="0">
              <a:solidFill>
                <a:srgbClr val="FF4B4B"/>
              </a:solidFill>
              <a:latin typeface="+mn-lt"/>
            </a:endParaRPr>
          </a:p>
        </p:txBody>
      </p:sp>
      <p:sp>
        <p:nvSpPr>
          <p:cNvPr id="160" name="Google Shape;160;p30"/>
          <p:cNvSpPr txBox="1">
            <a:spLocks noGrp="1"/>
          </p:cNvSpPr>
          <p:nvPr>
            <p:ph type="subTitle" idx="4"/>
          </p:nvPr>
        </p:nvSpPr>
        <p:spPr>
          <a:xfrm>
            <a:off x="10072974" y="4942645"/>
            <a:ext cx="4769123" cy="114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/>
            <a:r>
              <a:rPr lang="it-IT" sz="2300" dirty="0"/>
              <a:t>Attività di impresa e occasionali</a:t>
            </a:r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 idx="14"/>
          </p:nvPr>
        </p:nvSpPr>
        <p:spPr>
          <a:xfrm>
            <a:off x="11111597" y="3292907"/>
            <a:ext cx="3507600" cy="1155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s" sz="10400" b="1" dirty="0"/>
              <a:t>02</a:t>
            </a:r>
            <a:endParaRPr sz="10400" b="1" dirty="0"/>
          </a:p>
        </p:txBody>
      </p:sp>
      <p:sp>
        <p:nvSpPr>
          <p:cNvPr id="165" name="Google Shape;165;p30"/>
          <p:cNvSpPr txBox="1">
            <a:spLocks noGrp="1"/>
          </p:cNvSpPr>
          <p:nvPr>
            <p:ph type="ctrTitle" idx="15"/>
          </p:nvPr>
        </p:nvSpPr>
        <p:spPr>
          <a:xfrm>
            <a:off x="1556093" y="7581900"/>
            <a:ext cx="3473107" cy="1155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 algn="l">
              <a:buClr>
                <a:schemeClr val="dk1"/>
              </a:buClr>
              <a:buSzPts val="1100"/>
            </a:pPr>
            <a:r>
              <a:rPr lang="it-IT" dirty="0">
                <a:solidFill>
                  <a:srgbClr val="FF4B4B"/>
                </a:solidFill>
                <a:latin typeface="+mn-lt"/>
              </a:rPr>
              <a:t>FOCUS AGROALIMENTARE</a:t>
            </a:r>
            <a:endParaRPr dirty="0">
              <a:solidFill>
                <a:srgbClr val="FF4B4B"/>
              </a:solidFill>
              <a:latin typeface="+mn-lt"/>
            </a:endParaRPr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6"/>
          </p:nvPr>
        </p:nvSpPr>
        <p:spPr>
          <a:xfrm>
            <a:off x="1524000" y="8178900"/>
            <a:ext cx="3953400" cy="1155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 defTabSz="1371600">
              <a:lnSpc>
                <a:spcPct val="90000"/>
              </a:lnSpc>
              <a:spcBef>
                <a:spcPts val="1800"/>
              </a:spcBef>
              <a:buClr>
                <a:srgbClr val="A5300F"/>
              </a:buClr>
              <a:buSzTx/>
              <a:defRPr/>
            </a:pPr>
            <a:r>
              <a:rPr lang="it-IT" sz="2300" dirty="0"/>
              <a:t>Prodotti agricoli a km zero</a:t>
            </a:r>
          </a:p>
        </p:txBody>
      </p:sp>
      <p:sp>
        <p:nvSpPr>
          <p:cNvPr id="155" name="Google Shape;155;p30"/>
          <p:cNvSpPr txBox="1">
            <a:spLocks noGrp="1"/>
          </p:cNvSpPr>
          <p:nvPr>
            <p:ph type="ctrTitle" idx="21"/>
          </p:nvPr>
        </p:nvSpPr>
        <p:spPr>
          <a:xfrm>
            <a:off x="1734750" y="723900"/>
            <a:ext cx="9617850" cy="1892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it-IT" sz="8800" b="1" dirty="0">
                <a:solidFill>
                  <a:sysClr val="windowText" lastClr="000000"/>
                </a:solidFill>
              </a:rPr>
              <a:t>T</a:t>
            </a:r>
            <a:r>
              <a:rPr lang="es" sz="8800" b="1" dirty="0">
                <a:solidFill>
                  <a:sysClr val="windowText" lastClr="000000"/>
                </a:solidFill>
              </a:rPr>
              <a:t>emi trattati</a:t>
            </a:r>
            <a:endParaRPr sz="8800" b="1" dirty="0">
              <a:solidFill>
                <a:sysClr val="windowText" lastClr="000000"/>
              </a:solidFill>
            </a:endParaRPr>
          </a:p>
        </p:txBody>
      </p:sp>
      <p:sp>
        <p:nvSpPr>
          <p:cNvPr id="167" name="Google Shape;167;p30"/>
          <p:cNvSpPr txBox="1">
            <a:spLocks noGrp="1"/>
          </p:cNvSpPr>
          <p:nvPr>
            <p:ph type="title" idx="17"/>
          </p:nvPr>
        </p:nvSpPr>
        <p:spPr>
          <a:xfrm>
            <a:off x="533400" y="6433188"/>
            <a:ext cx="3507600" cy="1155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s" b="1" dirty="0"/>
              <a:t>03</a:t>
            </a:r>
            <a:endParaRPr b="1"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ctrTitle" idx="18"/>
          </p:nvPr>
        </p:nvSpPr>
        <p:spPr>
          <a:xfrm>
            <a:off x="6019800" y="7791890"/>
            <a:ext cx="5135340" cy="621369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 algn="l"/>
            <a:r>
              <a:rPr lang="it-IT" dirty="0">
                <a:solidFill>
                  <a:srgbClr val="FF4B4B"/>
                </a:solidFill>
                <a:latin typeface="+mn-lt"/>
              </a:rPr>
              <a:t>EVENTI</a:t>
            </a:r>
            <a:endParaRPr dirty="0">
              <a:solidFill>
                <a:srgbClr val="FF4B4B"/>
              </a:solidFill>
              <a:latin typeface="+mn-lt"/>
            </a:endParaRPr>
          </a:p>
        </p:txBody>
      </p:sp>
      <p:sp>
        <p:nvSpPr>
          <p:cNvPr id="169" name="Google Shape;169;p30"/>
          <p:cNvSpPr txBox="1">
            <a:spLocks noGrp="1"/>
          </p:cNvSpPr>
          <p:nvPr>
            <p:ph type="subTitle" idx="19"/>
          </p:nvPr>
        </p:nvSpPr>
        <p:spPr>
          <a:xfrm>
            <a:off x="5989860" y="8102574"/>
            <a:ext cx="4525740" cy="114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/>
            <a:r>
              <a:rPr lang="it-IT" sz="2300" dirty="0"/>
              <a:t>Tipologia degli </a:t>
            </a:r>
            <a:r>
              <a:rPr lang="it-IT" sz="2300"/>
              <a:t>eventi ospitati</a:t>
            </a:r>
            <a:endParaRPr lang="it-IT" sz="2300"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title" idx="20"/>
          </p:nvPr>
        </p:nvSpPr>
        <p:spPr>
          <a:xfrm>
            <a:off x="4953000" y="6433208"/>
            <a:ext cx="3507600" cy="1155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s" b="1" dirty="0"/>
              <a:t>04</a:t>
            </a:r>
            <a:endParaRPr b="1" dirty="0"/>
          </a:p>
        </p:txBody>
      </p:sp>
      <p:sp>
        <p:nvSpPr>
          <p:cNvPr id="22" name="Google Shape;156;p30">
            <a:extLst>
              <a:ext uri="{FF2B5EF4-FFF2-40B4-BE49-F238E27FC236}">
                <a16:creationId xmlns:a16="http://schemas.microsoft.com/office/drawing/2014/main" id="{EA3D586B-89D5-BA43-51A3-73216CDEB263}"/>
              </a:ext>
            </a:extLst>
          </p:cNvPr>
          <p:cNvSpPr txBox="1">
            <a:spLocks/>
          </p:cNvSpPr>
          <p:nvPr/>
        </p:nvSpPr>
        <p:spPr>
          <a:xfrm>
            <a:off x="4267200" y="4305300"/>
            <a:ext cx="4419600" cy="8817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400">
                <a:solidFill>
                  <a:schemeClr val="accent2">
                    <a:lumMod val="50000"/>
                  </a:schemeClr>
                </a:solidFill>
                <a:latin typeface="Aileron Heavy" panose="020B0604020202020204" charset="0"/>
                <a:ea typeface="+mj-ea"/>
                <a:cs typeface="+mj-c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DIMORE E TERRITORIO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BBCF422A-F0C9-C27B-0C2C-917B0A555F14}"/>
              </a:ext>
            </a:extLst>
          </p:cNvPr>
          <p:cNvSpPr/>
          <p:nvPr/>
        </p:nvSpPr>
        <p:spPr>
          <a:xfrm>
            <a:off x="1113264" y="555571"/>
            <a:ext cx="2133599" cy="2099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Google Shape;157;p30">
            <a:extLst>
              <a:ext uri="{FF2B5EF4-FFF2-40B4-BE49-F238E27FC236}">
                <a16:creationId xmlns:a16="http://schemas.microsoft.com/office/drawing/2014/main" id="{15393958-185B-9D1A-2724-74D9C3431F4E}"/>
              </a:ext>
            </a:extLst>
          </p:cNvPr>
          <p:cNvSpPr txBox="1">
            <a:spLocks/>
          </p:cNvSpPr>
          <p:nvPr/>
        </p:nvSpPr>
        <p:spPr>
          <a:xfrm>
            <a:off x="3917677" y="4838700"/>
            <a:ext cx="4769123" cy="114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228600" lvl="0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Dati descrittivi della dimora</a:t>
            </a:r>
          </a:p>
        </p:txBody>
      </p:sp>
      <p:sp>
        <p:nvSpPr>
          <p:cNvPr id="7" name="Google Shape;170;p30">
            <a:extLst>
              <a:ext uri="{FF2B5EF4-FFF2-40B4-BE49-F238E27FC236}">
                <a16:creationId xmlns:a16="http://schemas.microsoft.com/office/drawing/2014/main" id="{707E0E00-3EF9-E264-946E-4A02BEA16EEE}"/>
              </a:ext>
            </a:extLst>
          </p:cNvPr>
          <p:cNvSpPr txBox="1">
            <a:spLocks/>
          </p:cNvSpPr>
          <p:nvPr/>
        </p:nvSpPr>
        <p:spPr>
          <a:xfrm>
            <a:off x="9598800" y="6431907"/>
            <a:ext cx="3507600" cy="1155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4800"/>
              <a:buNone/>
              <a:defRPr sz="9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b="1" dirty="0"/>
              <a:t>05</a:t>
            </a:r>
          </a:p>
        </p:txBody>
      </p:sp>
      <p:sp>
        <p:nvSpPr>
          <p:cNvPr id="8" name="Google Shape;165;p30">
            <a:extLst>
              <a:ext uri="{FF2B5EF4-FFF2-40B4-BE49-F238E27FC236}">
                <a16:creationId xmlns:a16="http://schemas.microsoft.com/office/drawing/2014/main" id="{B96162EA-CA91-1E08-97A2-4B28A79F2A6C}"/>
              </a:ext>
            </a:extLst>
          </p:cNvPr>
          <p:cNvSpPr txBox="1">
            <a:spLocks/>
          </p:cNvSpPr>
          <p:nvPr/>
        </p:nvSpPr>
        <p:spPr>
          <a:xfrm>
            <a:off x="10623893" y="7581900"/>
            <a:ext cx="3473107" cy="1155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pPr algn="l">
              <a:buClr>
                <a:schemeClr val="dk1"/>
              </a:buClr>
              <a:buSzPts val="1100"/>
            </a:pPr>
            <a:r>
              <a:rPr lang="it-IT" dirty="0">
                <a:solidFill>
                  <a:srgbClr val="FF4B4B"/>
                </a:solidFill>
                <a:latin typeface="+mn-lt"/>
              </a:rPr>
              <a:t>PROGETTI E INVESTIMENTI</a:t>
            </a:r>
          </a:p>
        </p:txBody>
      </p:sp>
      <p:sp>
        <p:nvSpPr>
          <p:cNvPr id="9" name="Google Shape;169;p30">
            <a:extLst>
              <a:ext uri="{FF2B5EF4-FFF2-40B4-BE49-F238E27FC236}">
                <a16:creationId xmlns:a16="http://schemas.microsoft.com/office/drawing/2014/main" id="{E0B0A8E3-1037-C499-83F4-2DAC78763C47}"/>
              </a:ext>
            </a:extLst>
          </p:cNvPr>
          <p:cNvSpPr txBox="1">
            <a:spLocks/>
          </p:cNvSpPr>
          <p:nvPr/>
        </p:nvSpPr>
        <p:spPr>
          <a:xfrm>
            <a:off x="10638060" y="8418300"/>
            <a:ext cx="4525740" cy="114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lvl="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it-IT" sz="2300" dirty="0"/>
              <a:t>PNRR e agevolazioni fiscali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00098"/>
            <a:ext cx="18288000" cy="8229600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6B4617DA-9E0E-F916-DCD9-23759806A332}"/>
              </a:ext>
            </a:extLst>
          </p:cNvPr>
          <p:cNvSpPr txBox="1">
            <a:spLocks/>
          </p:cNvSpPr>
          <p:nvPr/>
        </p:nvSpPr>
        <p:spPr>
          <a:xfrm>
            <a:off x="1257300" y="1257302"/>
            <a:ext cx="15773400" cy="19883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5">
              <a:defRPr/>
            </a:pPr>
            <a:endParaRPr lang="it-IT" b="1" dirty="0">
              <a:solidFill>
                <a:prstClr val="black"/>
              </a:solidFill>
              <a:latin typeface="Aileron Heavy" panose="020B0604020202020204" charset="0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281B57D-7557-9EA8-F44F-30588301B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205940"/>
              </p:ext>
            </p:extLst>
          </p:nvPr>
        </p:nvGraphicFramePr>
        <p:xfrm>
          <a:off x="1390650" y="2819401"/>
          <a:ext cx="15506700" cy="5562596"/>
        </p:xfrm>
        <a:graphic>
          <a:graphicData uri="http://schemas.openxmlformats.org/drawingml/2006/table">
            <a:tbl>
              <a:tblPr firstRow="1" firstCol="1" lastRow="1" bandRow="1">
                <a:tableStyleId>{FABFCF23-3B69-468F-B69F-88F6DE6A72F2}</a:tableStyleId>
              </a:tblPr>
              <a:tblGrid>
                <a:gridCol w="5465359">
                  <a:extLst>
                    <a:ext uri="{9D8B030D-6E8A-4147-A177-3AD203B41FA5}">
                      <a16:colId xmlns:a16="http://schemas.microsoft.com/office/drawing/2014/main" val="572377349"/>
                    </a:ext>
                  </a:extLst>
                </a:gridCol>
                <a:gridCol w="10041341">
                  <a:extLst>
                    <a:ext uri="{9D8B030D-6E8A-4147-A177-3AD203B41FA5}">
                      <a16:colId xmlns:a16="http://schemas.microsoft.com/office/drawing/2014/main" val="582460838"/>
                    </a:ext>
                  </a:extLst>
                </a:gridCol>
              </a:tblGrid>
              <a:tr h="1984316"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Tipologie prevalenti</a:t>
                      </a:r>
                      <a:endParaRPr lang="it-IT" sz="3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Media delle spese totali relative all'uso dei bonus o delle agevolazioni</a:t>
                      </a:r>
                      <a:endParaRPr lang="it-IT" sz="3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95305359"/>
                  </a:ext>
                </a:extLst>
              </a:tr>
              <a:tr h="7156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Palazzo</a:t>
                      </a:r>
                      <a:endParaRPr lang="it-IT" sz="3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  539.963 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7575809"/>
                  </a:ext>
                </a:extLst>
              </a:tr>
              <a:tr h="7156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Villa</a:t>
                      </a:r>
                      <a:endParaRPr lang="it-IT" sz="3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            340.605 </a:t>
                      </a:r>
                      <a:endParaRPr lang="it-IT" sz="3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16512698"/>
                  </a:ext>
                </a:extLst>
              </a:tr>
              <a:tr h="7156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Castello</a:t>
                      </a:r>
                      <a:endParaRPr lang="it-IT" sz="3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            465.108 </a:t>
                      </a:r>
                      <a:endParaRPr lang="it-IT" sz="3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2428510"/>
                  </a:ext>
                </a:extLst>
              </a:tr>
              <a:tr h="7156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Casa</a:t>
                      </a:r>
                      <a:endParaRPr lang="it-IT" sz="3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            230.747 </a:t>
                      </a:r>
                      <a:endParaRPr lang="it-IT" sz="3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3116078"/>
                  </a:ext>
                </a:extLst>
              </a:tr>
              <a:tr h="7156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1" u="none" strike="noStrike">
                          <a:solidFill>
                            <a:srgbClr val="000000"/>
                          </a:solidFill>
                          <a:effectLst/>
                        </a:rPr>
                        <a:t>Media complessiva</a:t>
                      </a:r>
                      <a:endParaRPr lang="it-IT" sz="3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  415.690 </a:t>
                      </a:r>
                      <a:endParaRPr lang="it-IT" sz="3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67666913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6B534C-923B-7482-71F9-131D0857989F}"/>
              </a:ext>
            </a:extLst>
          </p:cNvPr>
          <p:cNvSpPr txBox="1"/>
          <p:nvPr/>
        </p:nvSpPr>
        <p:spPr>
          <a:xfrm>
            <a:off x="108785" y="400502"/>
            <a:ext cx="180704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it-IT" sz="4400" dirty="0">
                <a:solidFill>
                  <a:prstClr val="black"/>
                </a:solidFill>
              </a:rPr>
              <a:t>Negli ultimi tre anni il 33% dei proprietari ha beneficiato del bonus ristrutturazioni e il 28% del Bonus facciate. Solo il 3,8% del Superbonus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ACC153B-68A3-EAA6-3906-C92FFD8E7276}"/>
              </a:ext>
            </a:extLst>
          </p:cNvPr>
          <p:cNvCxnSpPr>
            <a:cxnSpLocks/>
          </p:cNvCxnSpPr>
          <p:nvPr/>
        </p:nvCxnSpPr>
        <p:spPr>
          <a:xfrm>
            <a:off x="723900" y="2171700"/>
            <a:ext cx="168402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540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110A429-AB18-4D9B-0EFC-3CC417906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17039"/>
            <a:ext cx="6464808" cy="90529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95B0FC-D260-1DD5-3401-6E6CD1247BAA}"/>
              </a:ext>
            </a:extLst>
          </p:cNvPr>
          <p:cNvSpPr txBox="1"/>
          <p:nvPr/>
        </p:nvSpPr>
        <p:spPr>
          <a:xfrm>
            <a:off x="685800" y="1562100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Il IV Rapporto 2023 è disponibile per il download sul sito:</a:t>
            </a:r>
          </a:p>
          <a:p>
            <a:endParaRPr lang="it-IT" sz="3600" dirty="0"/>
          </a:p>
          <a:p>
            <a:r>
              <a:rPr lang="it-IT" sz="3600" dirty="0">
                <a:hlinkClick r:id="rId3"/>
              </a:rPr>
              <a:t>www.osservatoriopatrimonioculturale.org</a:t>
            </a:r>
            <a:endParaRPr lang="it-IT" sz="3600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CA5FB6-89A0-10B8-79E7-4068A9D6D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05300"/>
            <a:ext cx="7190158" cy="48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6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68AE2EB3-D746-7DA6-B245-4BC6CB64EB4F}"/>
              </a:ext>
            </a:extLst>
          </p:cNvPr>
          <p:cNvSpPr/>
          <p:nvPr/>
        </p:nvSpPr>
        <p:spPr>
          <a:xfrm>
            <a:off x="-4876800" y="1181100"/>
            <a:ext cx="16611600" cy="1607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919A44-CB63-396B-26D4-502AD92D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59" y="4161099"/>
            <a:ext cx="9677400" cy="1362075"/>
          </a:xfrm>
        </p:spPr>
        <p:txBody>
          <a:bodyPr>
            <a:noAutofit/>
          </a:bodyPr>
          <a:lstStyle/>
          <a:p>
            <a:r>
              <a:rPr lang="it-IT" sz="10000" dirty="0">
                <a:latin typeface="+mn-lt"/>
              </a:rPr>
              <a:t>1. DIMORE </a:t>
            </a:r>
            <a:br>
              <a:rPr lang="it-IT" sz="10000" dirty="0">
                <a:latin typeface="+mn-lt"/>
              </a:rPr>
            </a:br>
            <a:r>
              <a:rPr lang="it-IT" sz="10000" dirty="0">
                <a:latin typeface="+mn-lt"/>
              </a:rPr>
              <a:t>E TERRITORIO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B35EFE-0E06-D4D6-6F84-1DD7E7E1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7234631"/>
            <a:ext cx="10439400" cy="1500187"/>
          </a:xfrm>
        </p:spPr>
        <p:txBody>
          <a:bodyPr>
            <a:normAutofit/>
          </a:bodyPr>
          <a:lstStyle/>
          <a:p>
            <a:r>
              <a:rPr lang="it-IT" sz="5400" dirty="0"/>
              <a:t>Dati descrittivi della dimora</a:t>
            </a:r>
          </a:p>
        </p:txBody>
      </p:sp>
      <p:sp>
        <p:nvSpPr>
          <p:cNvPr id="8" name="Google Shape;158;p30">
            <a:extLst>
              <a:ext uri="{FF2B5EF4-FFF2-40B4-BE49-F238E27FC236}">
                <a16:creationId xmlns:a16="http://schemas.microsoft.com/office/drawing/2014/main" id="{F6052042-23D1-9B03-9C02-B7EDEA7CD8C1}"/>
              </a:ext>
            </a:extLst>
          </p:cNvPr>
          <p:cNvSpPr txBox="1">
            <a:spLocks/>
          </p:cNvSpPr>
          <p:nvPr/>
        </p:nvSpPr>
        <p:spPr>
          <a:xfrm>
            <a:off x="13822446" y="2076104"/>
            <a:ext cx="3855954" cy="116239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magine 8" descr="fondazione_bruno_visentini.png">
            <a:extLst>
              <a:ext uri="{FF2B5EF4-FFF2-40B4-BE49-F238E27FC236}">
                <a16:creationId xmlns:a16="http://schemas.microsoft.com/office/drawing/2014/main" id="{FE15A7A2-02BB-B720-27D8-2CB06A2E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849"/>
          <a:stretch>
            <a:fillRect/>
          </a:stretch>
        </p:blipFill>
        <p:spPr bwMode="auto">
          <a:xfrm>
            <a:off x="1066800" y="2095500"/>
            <a:ext cx="3124200" cy="1159953"/>
          </a:xfrm>
          <a:prstGeom prst="rect">
            <a:avLst/>
          </a:prstGeom>
          <a:blipFill dpi="0" rotWithShape="1">
            <a:blip r:embed="rId6"/>
            <a:srcRect l="2" r="284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86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944177" cy="10287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1D3F3B-3DF7-C9CD-A8E1-67285B96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2" y="965200"/>
            <a:ext cx="6930876" cy="6850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L’indagine annuale sul patrimonio culturale privato in Italia</a:t>
            </a:r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C5CDD4-07C6-F182-10B7-3DBB6191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7916526"/>
            <a:ext cx="6930876" cy="1163241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it-IT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850 proprietari di dimore coinvolti, prevalentemente persone fisiche</a:t>
            </a:r>
          </a:p>
          <a:p>
            <a:pPr defTabSz="914400">
              <a:spcBef>
                <a:spcPts val="1000"/>
              </a:spcBef>
            </a:pPr>
            <a:r>
              <a:rPr lang="it-IT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95 province interessate</a:t>
            </a:r>
          </a:p>
          <a:p>
            <a:pPr defTabSz="914400">
              <a:spcBef>
                <a:spcPts val="1000"/>
              </a:spcBef>
            </a:pPr>
            <a:endParaRPr lang="it-IT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ED912A-FDE8-ADFA-AEFC-FB9FE4E9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22ED5AD-F6AE-45DA-A3C1-33991E8AA9DD}" type="slidenum">
              <a:rPr lang="en-US" sz="1200" smtClean="0"/>
              <a:pPr>
                <a:spcAft>
                  <a:spcPts val="600"/>
                </a:spcAft>
              </a:pPr>
              <a:t>4</a:t>
            </a:fld>
            <a:endParaRPr lang="en-US" sz="1200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103F53FF-204A-1660-B024-9866D28DA1F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59901412"/>
                  </p:ext>
                </p:extLst>
              </p:nvPr>
            </p:nvGraphicFramePr>
            <p:xfrm>
              <a:off x="9909378" y="965200"/>
              <a:ext cx="7769021" cy="91170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Grafico 4">
                <a:extLst>
                  <a:ext uri="{FF2B5EF4-FFF2-40B4-BE49-F238E27FC236}">
                    <a16:creationId xmlns:a16="http://schemas.microsoft.com/office/drawing/2014/main" id="{103F53FF-204A-1660-B024-9866D28DA1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09378" y="965200"/>
                <a:ext cx="7769021" cy="91170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3173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magine che contiene schermata, testo, cerchio, diagramma&#10;&#10;Descrizione generata automaticamente">
            <a:extLst>
              <a:ext uri="{FF2B5EF4-FFF2-40B4-BE49-F238E27FC236}">
                <a16:creationId xmlns:a16="http://schemas.microsoft.com/office/drawing/2014/main" id="{C37D8920-B91D-9889-32CB-EE531DC6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025525"/>
            <a:ext cx="11487150" cy="479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lemento grafico 5" descr="Uomo">
            <a:extLst>
              <a:ext uri="{FF2B5EF4-FFF2-40B4-BE49-F238E27FC236}">
                <a16:creationId xmlns:a16="http://schemas.microsoft.com/office/drawing/2014/main" id="{1D813FD0-3361-7D8B-134D-7BEDE724A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77762" y="1052474"/>
            <a:ext cx="4791075" cy="47910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50CF196-7380-684A-0298-99CC1DFF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955203"/>
            <a:ext cx="15773400" cy="1988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Oltre l’85% delle dimore è a conduzione familiare e il 41,5% dei beni è abitato permanentemente dalla proprietà </a:t>
            </a:r>
          </a:p>
        </p:txBody>
      </p:sp>
    </p:spTree>
    <p:extLst>
      <p:ext uri="{BB962C8B-B14F-4D97-AF65-F5344CB8AC3E}">
        <p14:creationId xmlns:p14="http://schemas.microsoft.com/office/powerpoint/2010/main" val="2418557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ria aperta, acqua, cielo, lago&#10;&#10;Descrizione generata automaticamente">
            <a:extLst>
              <a:ext uri="{FF2B5EF4-FFF2-40B4-BE49-F238E27FC236}">
                <a16:creationId xmlns:a16="http://schemas.microsoft.com/office/drawing/2014/main" id="{A9DC65E8-8DDD-0FC5-4A86-AF5D283D0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6" r="2229" b="-1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C5AE55-C7BE-E0BF-BA4E-D93335EB8E21}"/>
              </a:ext>
            </a:extLst>
          </p:cNvPr>
          <p:cNvSpPr txBox="1"/>
          <p:nvPr/>
        </p:nvSpPr>
        <p:spPr>
          <a:xfrm>
            <a:off x="11297415" y="3651301"/>
            <a:ext cx="5733283" cy="561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/>
              <a:t> 1 dimora su 10 si trova in un comune sotto i 2.000 abitanti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/>
              <a:t> Oltre 1 dimora su 4 in un comune con meno di 5.000 abitanti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/>
              <a:t> Oltre un terzo delle dimore si trova in un borgo storico e un quarto in area rurale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03FBA3-1870-7701-003A-F27446B8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6F15528-21DE-4FAA-801E-634DDDAF4B2B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6450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1CCC43-49C2-29BD-FCA7-942EB401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88053"/>
            <a:ext cx="6552903" cy="2935262"/>
          </a:xfrm>
        </p:spPr>
        <p:txBody>
          <a:bodyPr anchor="b">
            <a:normAutofit/>
          </a:bodyPr>
          <a:lstStyle/>
          <a:p>
            <a:r>
              <a:rPr lang="it-IT" sz="6900" dirty="0"/>
              <a:t>Il potenziale ancora inespresso del museo diffuso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54D9F6-B76C-3574-1648-2B4C4D1C2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4830514"/>
            <a:ext cx="7269480" cy="4981002"/>
          </a:xfrm>
        </p:spPr>
        <p:txBody>
          <a:bodyPr>
            <a:normAutofit/>
          </a:bodyPr>
          <a:lstStyle/>
          <a:p>
            <a:r>
              <a:rPr lang="it-IT" sz="3600" dirty="0"/>
              <a:t>Il 70% dei castelli e il 54% delle ville presenta aree non utilizzate a causa di mancanza di risorse o di ostacoli burocratico-amministrativi</a:t>
            </a:r>
          </a:p>
          <a:p>
            <a:pPr marL="0" indent="0">
              <a:buNone/>
            </a:pPr>
            <a:endParaRPr lang="it-IT" sz="3600" dirty="0"/>
          </a:p>
          <a:p>
            <a:r>
              <a:rPr lang="it-IT" sz="3600" dirty="0"/>
              <a:t>Per un totale stimato di 8 milioni di metri quadrati di superfice coperta</a:t>
            </a:r>
          </a:p>
        </p:txBody>
      </p:sp>
      <p:pic>
        <p:nvPicPr>
          <p:cNvPr id="1026" name="Picture 2" descr="ESB Day Shot">
            <a:extLst>
              <a:ext uri="{FF2B5EF4-FFF2-40B4-BE49-F238E27FC236}">
                <a16:creationId xmlns:a16="http://schemas.microsoft.com/office/drawing/2014/main" id="{61715800-A25D-2755-45C5-A8C3651CB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7" r="20263"/>
          <a:stretch/>
        </p:blipFill>
        <p:spPr bwMode="auto">
          <a:xfrm>
            <a:off x="11735096" y="0"/>
            <a:ext cx="6552904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9466CD-ADC2-213D-11ED-7247BEC1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659100" y="9534525"/>
            <a:ext cx="1371600" cy="54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22ED5AD-F6AE-45DA-A3C1-33991E8AA9DD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0B3C978-E5D9-1132-08C7-E416B405367B}"/>
              </a:ext>
            </a:extLst>
          </p:cNvPr>
          <p:cNvCxnSpPr>
            <a:cxnSpLocks/>
          </p:cNvCxnSpPr>
          <p:nvPr/>
        </p:nvCxnSpPr>
        <p:spPr>
          <a:xfrm flipV="1">
            <a:off x="984281" y="3575824"/>
            <a:ext cx="10774976" cy="4367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Ovale 4">
            <a:extLst>
              <a:ext uri="{FF2B5EF4-FFF2-40B4-BE49-F238E27FC236}">
                <a16:creationId xmlns:a16="http://schemas.microsoft.com/office/drawing/2014/main" id="{23F73864-80A7-8B1D-EA34-D408CA7DFA4A}"/>
              </a:ext>
            </a:extLst>
          </p:cNvPr>
          <p:cNvSpPr/>
          <p:nvPr/>
        </p:nvSpPr>
        <p:spPr>
          <a:xfrm>
            <a:off x="9692640" y="1554265"/>
            <a:ext cx="3195759" cy="26883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Oltre 30 volte l’empire state building</a:t>
            </a:r>
          </a:p>
        </p:txBody>
      </p:sp>
    </p:spTree>
    <p:extLst>
      <p:ext uri="{BB962C8B-B14F-4D97-AF65-F5344CB8AC3E}">
        <p14:creationId xmlns:p14="http://schemas.microsoft.com/office/powerpoint/2010/main" val="502396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68AE2EB3-D746-7DA6-B245-4BC6CB64EB4F}"/>
              </a:ext>
            </a:extLst>
          </p:cNvPr>
          <p:cNvSpPr/>
          <p:nvPr/>
        </p:nvSpPr>
        <p:spPr>
          <a:xfrm>
            <a:off x="-4876800" y="1181100"/>
            <a:ext cx="16611600" cy="1607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919A44-CB63-396B-26D4-502AD92D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59" y="4161099"/>
            <a:ext cx="9677400" cy="1362075"/>
          </a:xfrm>
        </p:spPr>
        <p:txBody>
          <a:bodyPr>
            <a:noAutofit/>
          </a:bodyPr>
          <a:lstStyle/>
          <a:p>
            <a:r>
              <a:rPr lang="it-IT" sz="10000" dirty="0">
                <a:latin typeface="+mn-lt"/>
              </a:rPr>
              <a:t>2. ATTIVITA’ SVOLTE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B35EFE-0E06-D4D6-6F84-1DD7E7E1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7234631"/>
            <a:ext cx="10439400" cy="1500187"/>
          </a:xfrm>
        </p:spPr>
        <p:txBody>
          <a:bodyPr>
            <a:normAutofit/>
          </a:bodyPr>
          <a:lstStyle/>
          <a:p>
            <a:r>
              <a:rPr lang="it-IT" sz="4800" dirty="0"/>
              <a:t>Attività di impresa e occasionali</a:t>
            </a:r>
          </a:p>
        </p:txBody>
      </p:sp>
      <p:sp>
        <p:nvSpPr>
          <p:cNvPr id="8" name="Google Shape;158;p30">
            <a:extLst>
              <a:ext uri="{FF2B5EF4-FFF2-40B4-BE49-F238E27FC236}">
                <a16:creationId xmlns:a16="http://schemas.microsoft.com/office/drawing/2014/main" id="{F6052042-23D1-9B03-9C02-B7EDEA7CD8C1}"/>
              </a:ext>
            </a:extLst>
          </p:cNvPr>
          <p:cNvSpPr txBox="1">
            <a:spLocks/>
          </p:cNvSpPr>
          <p:nvPr/>
        </p:nvSpPr>
        <p:spPr>
          <a:xfrm>
            <a:off x="13822446" y="2076104"/>
            <a:ext cx="3855954" cy="116239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magine 8" descr="fondazione_bruno_visentini.png">
            <a:extLst>
              <a:ext uri="{FF2B5EF4-FFF2-40B4-BE49-F238E27FC236}">
                <a16:creationId xmlns:a16="http://schemas.microsoft.com/office/drawing/2014/main" id="{FE15A7A2-02BB-B720-27D8-2CB06A2E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849"/>
          <a:stretch>
            <a:fillRect/>
          </a:stretch>
        </p:blipFill>
        <p:spPr bwMode="auto">
          <a:xfrm>
            <a:off x="1066800" y="2095500"/>
            <a:ext cx="3124200" cy="1159953"/>
          </a:xfrm>
          <a:prstGeom prst="rect">
            <a:avLst/>
          </a:prstGeom>
          <a:blipFill dpi="0" rotWithShape="1">
            <a:blip r:embed="rId6"/>
            <a:srcRect l="2" r="284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84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B35EFE-0E06-D4D6-6F84-1DD7E7E1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2364"/>
            <a:ext cx="15697200" cy="1066800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Dal 2023 in oltre la metà delle dimore viene svolta una attività economica</a:t>
            </a: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102C090-50CC-A87A-320A-B00F63D0B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9171649"/>
              </p:ext>
            </p:extLst>
          </p:nvPr>
        </p:nvGraphicFramePr>
        <p:xfrm>
          <a:off x="1295400" y="3135086"/>
          <a:ext cx="15697200" cy="6839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76D437-A37E-8358-A6B1-D496E43D2FBA}"/>
              </a:ext>
            </a:extLst>
          </p:cNvPr>
          <p:cNvSpPr txBox="1"/>
          <p:nvPr/>
        </p:nvSpPr>
        <p:spPr>
          <a:xfrm>
            <a:off x="1501940" y="461425"/>
            <a:ext cx="1528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it-IT" sz="5400" dirty="0">
                <a:solidFill>
                  <a:prstClr val="black"/>
                </a:solidFill>
                <a:latin typeface="Calibri"/>
              </a:rPr>
              <a:t>Le attività svolte dalle dimore storiche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1A1C1FC0-8FEE-FEEC-0383-E5B5E0608C76}"/>
              </a:ext>
            </a:extLst>
          </p:cNvPr>
          <p:cNvCxnSpPr>
            <a:cxnSpLocks/>
          </p:cNvCxnSpPr>
          <p:nvPr/>
        </p:nvCxnSpPr>
        <p:spPr>
          <a:xfrm>
            <a:off x="2705100" y="1638300"/>
            <a:ext cx="12877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90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str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518</Words>
  <Application>Microsoft Office PowerPoint</Application>
  <PresentationFormat>Personalizzato</PresentationFormat>
  <Paragraphs>105</Paragraphs>
  <Slides>21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Arial</vt:lpstr>
      <vt:lpstr>Fira Sans Extra Condensed Medium</vt:lpstr>
      <vt:lpstr>Calibri Light</vt:lpstr>
      <vt:lpstr>Calibri</vt:lpstr>
      <vt:lpstr>Aileron Heavy</vt:lpstr>
      <vt:lpstr>Office Theme</vt:lpstr>
      <vt:lpstr>Tema di Office</vt:lpstr>
      <vt:lpstr>1_Office Theme</vt:lpstr>
      <vt:lpstr>1_Tema di Office</vt:lpstr>
      <vt:lpstr>2_Office Theme</vt:lpstr>
      <vt:lpstr>Presentazione standard di PowerPoint</vt:lpstr>
      <vt:lpstr>01</vt:lpstr>
      <vt:lpstr>1. DIMORE  E TERRITORIO</vt:lpstr>
      <vt:lpstr>L’indagine annuale sul patrimonio culturale privato in Italia</vt:lpstr>
      <vt:lpstr>Oltre l’85% delle dimore è a conduzione familiare e il 41,5% dei beni è abitato permanentemente dalla proprietà </vt:lpstr>
      <vt:lpstr>Presentazione standard di PowerPoint</vt:lpstr>
      <vt:lpstr>Il potenziale ancora inespresso del museo diffuso</vt:lpstr>
      <vt:lpstr>2. ATTIVITA’ SVOLTE</vt:lpstr>
      <vt:lpstr>Presentazione standard di PowerPoint</vt:lpstr>
      <vt:lpstr>Presentazione standard di PowerPoint</vt:lpstr>
      <vt:lpstr>3. FOCUS AGROALIMENTARE</vt:lpstr>
      <vt:lpstr>Presentazione standard di PowerPoint</vt:lpstr>
      <vt:lpstr>Presentazione standard di PowerPoint</vt:lpstr>
      <vt:lpstr>Presentazione standard di PowerPoint</vt:lpstr>
      <vt:lpstr>4. EVENTI </vt:lpstr>
      <vt:lpstr>Presentazione standard di PowerPoint</vt:lpstr>
      <vt:lpstr>Presentazione standard di PowerPoint</vt:lpstr>
      <vt:lpstr>5. PROGETTI E INVESTIMENTI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Giallo Grassetto Forme Report Finanziario Presentazione Finanziaria</dc:title>
  <dc:creator>Claudia</dc:creator>
  <cp:lastModifiedBy>Luciano Monti</cp:lastModifiedBy>
  <cp:revision>46</cp:revision>
  <dcterms:created xsi:type="dcterms:W3CDTF">2006-08-16T00:00:00Z</dcterms:created>
  <dcterms:modified xsi:type="dcterms:W3CDTF">2024-02-01T11:38:34Z</dcterms:modified>
  <dc:identifier>DAFHO_jgi4o</dc:identifier>
</cp:coreProperties>
</file>