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147375411" r:id="rId3"/>
    <p:sldId id="2147375433" r:id="rId4"/>
    <p:sldId id="2147375371" r:id="rId5"/>
    <p:sldId id="2147375377" r:id="rId6"/>
    <p:sldId id="2147375378" r:id="rId7"/>
    <p:sldId id="619" r:id="rId8"/>
    <p:sldId id="2147375380" r:id="rId9"/>
    <p:sldId id="2147375384" r:id="rId10"/>
    <p:sldId id="2147375379" r:id="rId11"/>
    <p:sldId id="2147375421" r:id="rId12"/>
    <p:sldId id="2147375385" r:id="rId13"/>
    <p:sldId id="495" r:id="rId14"/>
    <p:sldId id="560" r:id="rId15"/>
    <p:sldId id="1065" r:id="rId16"/>
    <p:sldId id="2147375439" r:id="rId17"/>
    <p:sldId id="2147375399" r:id="rId18"/>
    <p:sldId id="2147375441" r:id="rId19"/>
    <p:sldId id="2147375440" r:id="rId20"/>
    <p:sldId id="2147375331" r:id="rId21"/>
    <p:sldId id="2147375442" r:id="rId22"/>
    <p:sldId id="2147375419" r:id="rId23"/>
    <p:sldId id="2147375408" r:id="rId24"/>
    <p:sldId id="2147375443" r:id="rId25"/>
    <p:sldId id="2147375410" r:id="rId26"/>
    <p:sldId id="2147375445" r:id="rId27"/>
    <p:sldId id="2147375404" r:id="rId28"/>
    <p:sldId id="2147375423" r:id="rId29"/>
    <p:sldId id="2147375424" r:id="rId30"/>
    <p:sldId id="2147375425" r:id="rId31"/>
    <p:sldId id="2147375426" r:id="rId32"/>
    <p:sldId id="2147375409" r:id="rId33"/>
    <p:sldId id="2147375435" r:id="rId34"/>
    <p:sldId id="2147375436" r:id="rId35"/>
    <p:sldId id="2147375437" r:id="rId36"/>
    <p:sldId id="2147375438" r:id="rId37"/>
    <p:sldId id="2147375446" r:id="rId38"/>
  </p:sldIdLst>
  <p:sldSz cx="9144000" cy="6858000" type="screen4x3"/>
  <p:notesSz cx="9144000" cy="6858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33A"/>
    <a:srgbClr val="D3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8"/>
    <p:restoredTop sz="95666"/>
  </p:normalViewPr>
  <p:slideViewPr>
    <p:cSldViewPr snapToGrid="0" snapToObjects="1">
      <p:cViewPr varScale="1">
        <p:scale>
          <a:sx n="111" d="100"/>
          <a:sy n="111" d="100"/>
        </p:scale>
        <p:origin x="19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AC3B53C-DB75-E249-9AFF-5164F29F7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595AF7-D9E0-9F47-A398-3B6D92DD77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F6C8E9-A6EB-4242-A5EE-238061244F76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DB6506-8C51-734D-BC42-53283FE827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25131E-6A66-294F-A9C0-86A9E6725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5B3880-DEE4-564D-9A56-9BA72123AC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9D458B1-740F-8140-AC49-033F0A502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7D0A2D-BFAF-D443-B1F2-312C12EA1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F913E-3BA7-D14C-A68F-8BE133EC6F3A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12C97A9F-2ABD-4A42-BFB0-9E0AE791D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CA3D40A-AEB3-A943-A150-18183253A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A4EC43-E09E-0A4B-8083-68F1BB6B55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14722C-B2FC-6D44-B3E5-F8BFBFD57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F387E-E4F1-EB43-ACB0-53A53ABC236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F9F683-C52A-C444-8409-6377165D1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971B27-CAE5-3E4C-8074-FACE1C9A93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2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0E89A5B7-7CEB-1345-903D-C3A308ECD509}"/>
              </a:ext>
            </a:extLst>
          </p:cNvPr>
          <p:cNvSpPr txBox="1">
            <a:spLocks/>
          </p:cNvSpPr>
          <p:nvPr userDrawn="1"/>
        </p:nvSpPr>
        <p:spPr>
          <a:xfrm>
            <a:off x="3308350" y="6573838"/>
            <a:ext cx="5170488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b="1"/>
              <a:t>DIPARTIMENTO DI INGEGNERIA INDUSTRIALE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29DFBBF-8392-474D-BE0D-22DA6A77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595B5F-40EC-FB40-AB22-96BF46D6DC63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92227BF-0A20-C748-B6BA-D4DC9CB8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F70A5CE-5777-7247-BDED-CCF78B35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41B94F-E49C-DE42-AF55-0663863C92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90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15EEC53-7154-514F-9AA4-92DB8E943A92}"/>
              </a:ext>
            </a:extLst>
          </p:cNvPr>
          <p:cNvSpPr txBox="1">
            <a:spLocks/>
          </p:cNvSpPr>
          <p:nvPr userDrawn="1"/>
        </p:nvSpPr>
        <p:spPr>
          <a:xfrm>
            <a:off x="3308350" y="6556375"/>
            <a:ext cx="5170488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b="1"/>
              <a:t>DIPARTIMENTO DI INGEGNERIA INDUSTRIALE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9AB3915-66CE-5546-BC49-5B4CF4F9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DFF509-929F-CA4C-9A8C-0679AF732765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F068B2F-CE29-6C4E-8036-726E6952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0F249D0-7F4C-9F4C-8296-7EAEB78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88BF3C-66E4-5148-99E9-674360F464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79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0185" y="-1"/>
            <a:ext cx="7091916" cy="1275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92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72570F2-C7FB-DD44-86A8-9FC5856E39E0}"/>
              </a:ext>
            </a:extLst>
          </p:cNvPr>
          <p:cNvSpPr txBox="1">
            <a:spLocks/>
          </p:cNvSpPr>
          <p:nvPr userDrawn="1"/>
        </p:nvSpPr>
        <p:spPr>
          <a:xfrm>
            <a:off x="3308350" y="6573838"/>
            <a:ext cx="5170488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b="1"/>
              <a:t>DIPARTIMENTO DI INGEGNERIA INDUSTRIALE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54F61-A743-634C-BA44-A1A1B0082D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F67FC0-756F-B749-B9D2-5FFC92CB3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228264-A17C-764B-902F-ED2C602725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49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DC7443-216E-3849-889E-B37FA71FE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DIPARTIMENTO DI INGEGNERIA INDUSTRIALE</a:t>
            </a:r>
            <a:r>
              <a:rPr lang="it-IT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2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6AA9AFF-D03B-5D40-8F4E-9BF676B3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288C93-9777-F24E-8478-0CF2D542C0B1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A3E010A-0BBD-7345-A607-EB6FBC86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DIPARTIMENTO DI INGEGNERIA INDUSTRIALE</a:t>
            </a:r>
            <a:r>
              <a:rPr lang="it-IT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32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EC13AA8-5044-274B-B06D-FA0CE718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7D9D9C-4E0F-5544-9667-2CEBFA9088A2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318B965-0694-7F43-91C3-A660A22E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DIPARTIMENTO DI INGEGNERIA INDUSTRIALE</a:t>
            </a:r>
            <a:r>
              <a:rPr lang="it-IT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46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E20D63A-87A5-A34F-BBA3-3AF30587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5A8297-1623-5F41-9B80-0B4F27DCEEED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ACAD6A7-C42D-4D42-B5BC-88F7F096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DIPARTIMENTO DI INGEGNERIA INDUSTRIALE</a:t>
            </a:r>
            <a:r>
              <a:rPr lang="it-IT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42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B881EA6-C7AA-AD49-B28B-8080689D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C62146-E6DE-314C-84E8-4AD81E2E0057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61FA534-E07A-1E4A-A501-929A11EC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68C5E63-4F44-754D-BA38-E6B51E37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2C85C8-7FDE-9B40-903C-AA3C9E2D80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987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A82EF-05B1-D347-B048-019D5DABCE0A}"/>
              </a:ext>
            </a:extLst>
          </p:cNvPr>
          <p:cNvSpPr txBox="1">
            <a:spLocks/>
          </p:cNvSpPr>
          <p:nvPr userDrawn="1"/>
        </p:nvSpPr>
        <p:spPr>
          <a:xfrm>
            <a:off x="3308350" y="6589713"/>
            <a:ext cx="5170488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AA0A0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b="1"/>
              <a:t>DIPARTIMENTO DI INGEGNERIA INDUSTRIALE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9F1B2794-69F2-8F45-8056-5A5D131B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76D3BD-46EC-8846-818B-056721E33CAA}" type="datetimeFigureOut">
              <a:rPr lang="it-IT" altLang="it-IT"/>
              <a:pPr/>
              <a:t>01/02/2024</a:t>
            </a:fld>
            <a:endParaRPr lang="it-IT" alt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1BB48101-F545-164F-B7AF-C7F14A4F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950" y="6453188"/>
            <a:ext cx="517048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B8E8EC53-12EB-F643-B9DE-B657236D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F5C0DE-1386-F142-A7B5-DFBD2ECFF5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27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DD4DF16-3DB5-E749-9FC1-DED130A004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7550" y="42863"/>
            <a:ext cx="712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206A9248-62BD-A34F-8B35-C16500499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956CCFA-9104-5C45-A046-38F133769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0"/>
            <a:ext cx="7113587" cy="1109663"/>
          </a:xfrm>
          <a:prstGeom prst="rect">
            <a:avLst/>
          </a:prstGeom>
          <a:solidFill>
            <a:srgbClr val="E1233A">
              <a:alpha val="90980"/>
            </a:srgbClr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Immagine 9" descr="sigilloLogoUnipd_CMYK2">
            <a:extLst>
              <a:ext uri="{FF2B5EF4-FFF2-40B4-BE49-F238E27FC236}">
                <a16:creationId xmlns:a16="http://schemas.microsoft.com/office/drawing/2014/main" id="{C154AC89-443A-0D4D-9490-D23F4DCA3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238"/>
            <a:ext cx="168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0" r:id="rId2"/>
    <p:sldLayoutId id="2147484153" r:id="rId3"/>
    <p:sldLayoutId id="2147484151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dc.mite.gov.it/it/norme/politicaenormativa/normativa-ambientale/normativa-nazionale/decreto-legislativo-8-novembre-0" TargetMode="External"/><Relationship Id="rId2" Type="http://schemas.openxmlformats.org/officeDocument/2006/relationships/hyperlink" Target="https://eur-lex.europa.eu/legal-content/IT/TXT/PDF/?uri=CELEX:32018L200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>
            <a:extLst>
              <a:ext uri="{FF2B5EF4-FFF2-40B4-BE49-F238E27FC236}">
                <a16:creationId xmlns:a16="http://schemas.microsoft.com/office/drawing/2014/main" id="{DD671A60-67A7-2D41-A9F7-C5E34FB2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489" y="5491661"/>
            <a:ext cx="6128975" cy="1015663"/>
          </a:xfrm>
          <a:prstGeom prst="rect">
            <a:avLst/>
          </a:prstGeom>
          <a:noFill/>
          <a:ln w="0">
            <a:solidFill>
              <a:srgbClr val="C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Times" pitchFamily="2" charset="0"/>
              <a:buNone/>
            </a:pPr>
            <a:r>
              <a:rPr lang="it-IT" altLang="it-IT" b="1" dirty="0">
                <a:solidFill>
                  <a:schemeClr val="tx2"/>
                </a:solidFill>
                <a:latin typeface="Helvetica Neue Condensed Bold" panose="02000503000000020004" pitchFamily="2" charset="0"/>
              </a:rPr>
              <a:t>Arturo </a:t>
            </a:r>
            <a:r>
              <a:rPr lang="it-IT" altLang="it-IT" b="1" dirty="0" err="1">
                <a:solidFill>
                  <a:schemeClr val="tx2"/>
                </a:solidFill>
                <a:latin typeface="Helvetica Neue Condensed Bold" panose="02000503000000020004" pitchFamily="2" charset="0"/>
              </a:rPr>
              <a:t>Lorenzoni</a:t>
            </a:r>
            <a:endParaRPr lang="it-IT" altLang="it-IT" b="1" dirty="0">
              <a:solidFill>
                <a:schemeClr val="tx2"/>
              </a:solidFill>
              <a:latin typeface="Helvetica Neue Condensed Bold" panose="02000503000000020004" pitchFamily="2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Times" pitchFamily="2" charset="0"/>
              <a:buNone/>
            </a:pPr>
            <a:r>
              <a:rPr lang="it-IT" altLang="it-IT" b="1" dirty="0">
                <a:solidFill>
                  <a:schemeClr val="tx2"/>
                </a:solidFill>
                <a:latin typeface="Helvetica Neue Condensed Bold" panose="02000503000000020004" pitchFamily="2" charset="0"/>
              </a:rPr>
              <a:t>Università degli Studi di Padova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724821-B67F-92FD-901E-4BA608040BB7}"/>
              </a:ext>
            </a:extLst>
          </p:cNvPr>
          <p:cNvSpPr txBox="1"/>
          <p:nvPr/>
        </p:nvSpPr>
        <p:spPr>
          <a:xfrm>
            <a:off x="2331924" y="4531979"/>
            <a:ext cx="387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Torino, 2 </a:t>
            </a:r>
            <a:r>
              <a:rPr lang="en-GB" sz="2800" i="1" dirty="0" err="1"/>
              <a:t>febbraio</a:t>
            </a:r>
            <a:r>
              <a:rPr lang="en-GB" sz="2800" i="1" dirty="0"/>
              <a:t>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254618-BF86-7C87-F0EC-02241C66600F}"/>
              </a:ext>
            </a:extLst>
          </p:cNvPr>
          <p:cNvSpPr txBox="1"/>
          <p:nvPr/>
        </p:nvSpPr>
        <p:spPr>
          <a:xfrm>
            <a:off x="262416" y="1971859"/>
            <a:ext cx="8296438" cy="1849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rgbClr val="9F0000"/>
                </a:solidFill>
                <a:effectLst/>
                <a:latin typeface="Helvetica" pitchFamily="2" charset="0"/>
              </a:rPr>
              <a:t>COMUNITÀ ENERGETICHE, 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rgbClr val="9F0000"/>
                </a:solidFill>
                <a:effectLst/>
                <a:latin typeface="Helvetica" pitchFamily="2" charset="0"/>
              </a:rPr>
              <a:t>AUTOCONSUMO E CONDOMINIO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BBDC7E-F69B-2505-EF41-94505A8ED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88" y="32265"/>
            <a:ext cx="3350312" cy="1044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D99D1-1ADE-99C3-DDA8-5261046A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Un </a:t>
            </a:r>
            <a:r>
              <a:rPr lang="en-GB" sz="2700" dirty="0" err="1"/>
              <a:t>elemento</a:t>
            </a:r>
            <a:r>
              <a:rPr lang="en-GB" sz="2700" dirty="0"/>
              <a:t> di </a:t>
            </a:r>
            <a:r>
              <a:rPr lang="en-GB" sz="2700" dirty="0" err="1"/>
              <a:t>novità</a:t>
            </a:r>
            <a:r>
              <a:rPr lang="en-GB" sz="2700" dirty="0"/>
              <a:t>: </a:t>
            </a:r>
            <a:r>
              <a:rPr lang="en-GB" sz="2700" dirty="0" err="1"/>
              <a:t>nell’ultimo</a:t>
            </a:r>
            <a:r>
              <a:rPr lang="en-GB" sz="2700" dirty="0"/>
              <a:t> </a:t>
            </a:r>
            <a:r>
              <a:rPr lang="en-GB" sz="2700" dirty="0" err="1"/>
              <a:t>decennio</a:t>
            </a:r>
            <a:r>
              <a:rPr lang="en-GB" sz="2700" dirty="0"/>
              <a:t> </a:t>
            </a:r>
            <a:r>
              <a:rPr lang="en-GB" sz="2700" dirty="0" err="1"/>
              <a:t>cambiano</a:t>
            </a:r>
            <a:r>
              <a:rPr lang="en-GB" sz="2700" dirty="0"/>
              <a:t> le </a:t>
            </a:r>
            <a:r>
              <a:rPr lang="en-GB" sz="2700" dirty="0" err="1"/>
              <a:t>convenienze</a:t>
            </a:r>
            <a:endParaRPr lang="en-GB" sz="27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DFDE6-5290-8696-DE4A-01B64212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6" y="1047305"/>
            <a:ext cx="7493580" cy="580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88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92616-D02F-9A72-35EC-7E349A70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Rinnovabili</a:t>
            </a:r>
            <a:r>
              <a:rPr lang="en-GB" dirty="0"/>
              <a:t> vs </a:t>
            </a:r>
            <a:r>
              <a:rPr lang="en-GB" dirty="0" err="1"/>
              <a:t>fossili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A12C28-D640-9311-86C8-CE2D4379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12" y="1190066"/>
            <a:ext cx="7660888" cy="56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7A82E-BFFF-B741-8CD8-A54668CE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Una sfida per i gestori delle reti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F56930-C08D-5ED7-25DB-55713329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464" y="1807891"/>
            <a:ext cx="3268024" cy="41928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err="1"/>
              <a:t>L’affermazione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FR </a:t>
            </a:r>
            <a:r>
              <a:rPr lang="en-GB" dirty="0" err="1"/>
              <a:t>dipende</a:t>
            </a:r>
            <a:r>
              <a:rPr lang="en-GB" dirty="0"/>
              <a:t>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investimenti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reti</a:t>
            </a:r>
            <a:r>
              <a:rPr lang="en-GB" dirty="0"/>
              <a:t> e </a:t>
            </a:r>
            <a:r>
              <a:rPr lang="en-GB" dirty="0" err="1"/>
              <a:t>negli</a:t>
            </a:r>
            <a:r>
              <a:rPr lang="en-GB" dirty="0"/>
              <a:t> </a:t>
            </a:r>
            <a:r>
              <a:rPr lang="en-GB" dirty="0" err="1"/>
              <a:t>accumuli</a:t>
            </a:r>
            <a:r>
              <a:rPr lang="en-GB" dirty="0"/>
              <a:t> (di breve e di </a:t>
            </a:r>
            <a:r>
              <a:rPr lang="en-GB" dirty="0" err="1"/>
              <a:t>lungo</a:t>
            </a:r>
            <a:r>
              <a:rPr lang="en-GB" dirty="0"/>
              <a:t> </a:t>
            </a:r>
            <a:r>
              <a:rPr lang="en-GB" dirty="0" err="1"/>
              <a:t>periodo</a:t>
            </a:r>
            <a:r>
              <a:rPr lang="en-GB" dirty="0"/>
              <a:t>), senza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non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utilizzare</a:t>
            </a:r>
            <a:r>
              <a:rPr lang="en-GB" dirty="0"/>
              <a:t> in modo </a:t>
            </a:r>
            <a:r>
              <a:rPr lang="en-GB" dirty="0" err="1"/>
              <a:t>adeguato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impianti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28791A-9DCE-824A-A72D-1419BF43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9" y="1149885"/>
            <a:ext cx="5020812" cy="52190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9447C1-BF68-9B46-8F52-1FE9923CE59E}"/>
              </a:ext>
            </a:extLst>
          </p:cNvPr>
          <p:cNvSpPr txBox="1"/>
          <p:nvPr/>
        </p:nvSpPr>
        <p:spPr>
          <a:xfrm>
            <a:off x="4572000" y="6359054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Terna</a:t>
            </a:r>
          </a:p>
        </p:txBody>
      </p:sp>
    </p:spTree>
    <p:extLst>
      <p:ext uri="{BB962C8B-B14F-4D97-AF65-F5344CB8AC3E}">
        <p14:creationId xmlns:p14="http://schemas.microsoft.com/office/powerpoint/2010/main" val="5972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>
          <a:xfrm>
            <a:off x="2283109" y="265254"/>
            <a:ext cx="5829300" cy="671513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charset="0"/>
              </a:rPr>
              <a:t>La digitalizzazione dell’energia</a:t>
            </a:r>
          </a:p>
        </p:txBody>
      </p:sp>
      <p:pic>
        <p:nvPicPr>
          <p:cNvPr id="6861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566"/>
            <a:ext cx="8763000" cy="38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asellaDiTesto 4"/>
          <p:cNvSpPr txBox="1">
            <a:spLocks noChangeArrowheads="1"/>
          </p:cNvSpPr>
          <p:nvPr/>
        </p:nvSpPr>
        <p:spPr bwMode="auto">
          <a:xfrm>
            <a:off x="663893" y="5866856"/>
            <a:ext cx="762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800" dirty="0"/>
              <a:t>Fino al 30% può essere risparmiato con una buona gestione dei dati di consumo!</a:t>
            </a:r>
          </a:p>
        </p:txBody>
      </p:sp>
    </p:spTree>
    <p:extLst>
      <p:ext uri="{BB962C8B-B14F-4D97-AF65-F5344CB8AC3E}">
        <p14:creationId xmlns:p14="http://schemas.microsoft.com/office/powerpoint/2010/main" val="28675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Nuovi ruoli nei mercati dell'energia elettrica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1" y="1275906"/>
            <a:ext cx="8449355" cy="47040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E2D3CE-B752-5984-63C2-9F145156BF33}"/>
              </a:ext>
            </a:extLst>
          </p:cNvPr>
          <p:cNvSpPr txBox="1"/>
          <p:nvPr/>
        </p:nvSpPr>
        <p:spPr>
          <a:xfrm>
            <a:off x="2854712" y="6333893"/>
            <a:ext cx="33650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Pure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gestori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condomini</a:t>
            </a:r>
            <a:r>
              <a:rPr lang="en-GB" b="1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1F7994B-8A12-D81D-A789-E50F8750670E}"/>
              </a:ext>
            </a:extLst>
          </p:cNvPr>
          <p:cNvCxnSpPr>
            <a:cxnSpLocks/>
          </p:cNvCxnSpPr>
          <p:nvPr/>
        </p:nvCxnSpPr>
        <p:spPr>
          <a:xfrm flipH="1" flipV="1">
            <a:off x="4408983" y="3189249"/>
            <a:ext cx="163017" cy="3144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D70B9-B714-8F49-AAF0-1D78F03D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Dalla </a:t>
            </a:r>
            <a:r>
              <a:rPr lang="en-GB" sz="3600" dirty="0" err="1"/>
              <a:t>fornitura</a:t>
            </a:r>
            <a:r>
              <a:rPr lang="en-GB" sz="3600" dirty="0"/>
              <a:t> del bene al </a:t>
            </a:r>
            <a:r>
              <a:rPr lang="en-GB" sz="3600" dirty="0" err="1"/>
              <a:t>servizio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F01F1B-BF22-4843-89D4-27FAA8D9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8930"/>
            <a:ext cx="8229600" cy="5233751"/>
          </a:xfrm>
        </p:spPr>
        <p:txBody>
          <a:bodyPr>
            <a:normAutofit fontScale="77500" lnSpcReduction="20000"/>
          </a:bodyPr>
          <a:lstStyle/>
          <a:p>
            <a:r>
              <a:rPr lang="it-IT" sz="3600" dirty="0"/>
              <a:t>Con la diffusione della generazione distribuita e il coinvolgimento dei consumatori nella produzione di energia, si diffonde un nuovo modello di business, il cui obiettivo è il </a:t>
            </a:r>
            <a:r>
              <a:rPr lang="it-IT" sz="3600" b="1" dirty="0"/>
              <a:t>SERVIZIO</a:t>
            </a:r>
            <a:r>
              <a:rPr lang="it-IT" sz="3600" dirty="0"/>
              <a:t>, non la fornitura di un bene (kWh o mc di gas)</a:t>
            </a:r>
          </a:p>
          <a:p>
            <a:r>
              <a:rPr lang="it-IT" sz="3600" dirty="0"/>
              <a:t>Le </a:t>
            </a:r>
            <a:r>
              <a:rPr lang="it-IT" sz="3600" b="1" u="sng" dirty="0"/>
              <a:t>Comunità Energetiche</a:t>
            </a:r>
            <a:r>
              <a:rPr lang="it-IT" sz="3600" dirty="0"/>
              <a:t>, come gli </a:t>
            </a:r>
            <a:r>
              <a:rPr lang="it-IT" sz="3600" b="1" dirty="0"/>
              <a:t>aggregatori</a:t>
            </a:r>
            <a:r>
              <a:rPr lang="it-IT" sz="3600" dirty="0"/>
              <a:t>, sono nuovi soggetti capaci di fornire servizi economici per i consumatori, consentendo flessibilità nello scambio dell’energia prodotta da un impianto rinnovabile anche verso chi non ha la possibilità di installarlo sul proprio edificio</a:t>
            </a:r>
          </a:p>
          <a:p>
            <a:r>
              <a:rPr lang="it-IT" sz="3600" dirty="0"/>
              <a:t>In Italia ARERA ha identificato le forme possibili di aggregazione con la delibera del </a:t>
            </a:r>
            <a:r>
              <a:rPr lang="it-IT" sz="3600" dirty="0">
                <a:latin typeface="Times New Roman" panose="02020603050405020304" pitchFamily="18" charset="0"/>
              </a:rPr>
              <a:t>27/12/2022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66302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CBDBA-6792-91EA-BDDC-A9796719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3C32F4-2D2C-E393-3B19-A7D7EF107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5" y="1416824"/>
            <a:ext cx="8977666" cy="47250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1FD4B0-B1E0-C0FE-1BC1-7820803993A8}"/>
              </a:ext>
            </a:extLst>
          </p:cNvPr>
          <p:cNvSpPr txBox="1"/>
          <p:nvPr/>
        </p:nvSpPr>
        <p:spPr>
          <a:xfrm>
            <a:off x="4906537" y="6456556"/>
            <a:ext cx="372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Fonte: Daniela </a:t>
            </a:r>
            <a:r>
              <a:rPr lang="en-GB" sz="1400" dirty="0" err="1"/>
              <a:t>Simari</a:t>
            </a:r>
            <a:r>
              <a:rPr lang="en-GB" sz="1400" dirty="0"/>
              <a:t>, GSE, </a:t>
            </a:r>
            <a:r>
              <a:rPr lang="en-GB" sz="1400" dirty="0" err="1"/>
              <a:t>affari</a:t>
            </a:r>
            <a:r>
              <a:rPr lang="en-GB" sz="1400" dirty="0"/>
              <a:t> </a:t>
            </a:r>
            <a:r>
              <a:rPr lang="en-GB" sz="1400" dirty="0" err="1"/>
              <a:t>regolatori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29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D1EA6-1FE6-86B1-BA5E-94A150B0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 </a:t>
            </a:r>
            <a:r>
              <a:rPr lang="en-GB" sz="3600" dirty="0" err="1"/>
              <a:t>configurazioni</a:t>
            </a:r>
            <a:r>
              <a:rPr lang="en-GB" sz="3600" dirty="0"/>
              <a:t> per </a:t>
            </a:r>
            <a:r>
              <a:rPr lang="en-GB" sz="3600" b="1" dirty="0" err="1"/>
              <a:t>l’autoconsumo</a:t>
            </a:r>
            <a:r>
              <a:rPr lang="en-GB" sz="3600" b="1" dirty="0"/>
              <a:t> </a:t>
            </a:r>
            <a:r>
              <a:rPr lang="en-GB" sz="3600" b="1" dirty="0" err="1"/>
              <a:t>diffuso</a:t>
            </a:r>
            <a:endParaRPr lang="en-GB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42EAB6-22BA-9FCE-DFEA-3D2ADFF9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906"/>
            <a:ext cx="8229600" cy="53077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</a:rPr>
              <a:t>E’ </a:t>
            </a:r>
            <a:r>
              <a:rPr lang="it-IT" dirty="0">
                <a:effectLst/>
                <a:latin typeface="Times New Roman" panose="02020603050405020304" pitchFamily="18" charset="0"/>
              </a:rPr>
              <a:t>una configurazione rientrante in una delle seguenti tipologie: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i. gruppo di </a:t>
            </a:r>
            <a:r>
              <a:rPr lang="it-IT" b="1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 di energia rinnovabile </a:t>
            </a:r>
            <a:r>
              <a:rPr lang="it-IT" dirty="0">
                <a:effectLst/>
                <a:latin typeface="Times New Roman" panose="02020603050405020304" pitchFamily="18" charset="0"/>
              </a:rPr>
              <a:t>che agiscono collettivamente;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ii. gruppo di 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clienti attivi </a:t>
            </a:r>
            <a:r>
              <a:rPr lang="it-IT" dirty="0">
                <a:effectLst/>
                <a:latin typeface="Times New Roman" panose="02020603050405020304" pitchFamily="18" charset="0"/>
              </a:rPr>
              <a:t>che agiscono collettivamente;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iii. comunità energetica rinnovabile o 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comunità di energia rinnovabile</a:t>
            </a:r>
            <a:r>
              <a:rPr lang="it-IT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iv. 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comunità energetica dei cittadini</a:t>
            </a:r>
            <a:r>
              <a:rPr lang="it-IT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v. </a:t>
            </a:r>
            <a:r>
              <a:rPr lang="it-IT" dirty="0" err="1">
                <a:effectLst/>
                <a:latin typeface="Times New Roman" panose="02020603050405020304" pitchFamily="18" charset="0"/>
              </a:rPr>
              <a:t>autoconsumatore</a:t>
            </a:r>
            <a:r>
              <a:rPr lang="it-IT" dirty="0">
                <a:effectLst/>
                <a:latin typeface="Times New Roman" panose="02020603050405020304" pitchFamily="18" charset="0"/>
              </a:rPr>
              <a:t> individuale di energia rinnovabile “a </a:t>
            </a:r>
            <a:r>
              <a:rPr lang="it-IT" u="sng" dirty="0">
                <a:effectLst/>
                <a:latin typeface="Times New Roman" panose="02020603050405020304" pitchFamily="18" charset="0"/>
              </a:rPr>
              <a:t>distanza</a:t>
            </a:r>
            <a:r>
              <a:rPr lang="it-IT" dirty="0">
                <a:effectLst/>
                <a:latin typeface="Times New Roman" panose="02020603050405020304" pitchFamily="18" charset="0"/>
              </a:rPr>
              <a:t>” con </a:t>
            </a:r>
            <a:r>
              <a:rPr lang="it-IT" u="sng" dirty="0">
                <a:effectLst/>
                <a:latin typeface="Times New Roman" panose="02020603050405020304" pitchFamily="18" charset="0"/>
              </a:rPr>
              <a:t>linea diretta</a:t>
            </a:r>
            <a:r>
              <a:rPr lang="it-IT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vi. </a:t>
            </a:r>
            <a:r>
              <a:rPr lang="it-IT" dirty="0" err="1">
                <a:effectLst/>
                <a:latin typeface="Times New Roman" panose="02020603050405020304" pitchFamily="18" charset="0"/>
              </a:rPr>
              <a:t>autoconsumatore</a:t>
            </a:r>
            <a:r>
              <a:rPr lang="it-IT" dirty="0">
                <a:effectLst/>
                <a:latin typeface="Times New Roman" panose="02020603050405020304" pitchFamily="18" charset="0"/>
              </a:rPr>
              <a:t> individuale di energia rinnovabile “a distanza” che </a:t>
            </a:r>
            <a:r>
              <a:rPr lang="it-IT" u="sng" dirty="0">
                <a:effectLst/>
                <a:latin typeface="Times New Roman" panose="02020603050405020304" pitchFamily="18" charset="0"/>
              </a:rPr>
              <a:t>utilizza la rete di distribuzione</a:t>
            </a:r>
            <a:r>
              <a:rPr lang="it-IT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361950" indent="-361950">
              <a:buNone/>
            </a:pPr>
            <a:r>
              <a:rPr lang="it-IT" dirty="0">
                <a:effectLst/>
                <a:latin typeface="Times New Roman" panose="02020603050405020304" pitchFamily="18" charset="0"/>
              </a:rPr>
              <a:t>vii. cliente attivo “a distanza” che utilizza la rete di distribuzione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8F11D21-C486-6624-DDE4-F6E641DC7F90}"/>
              </a:ext>
            </a:extLst>
          </p:cNvPr>
          <p:cNvSpPr/>
          <p:nvPr/>
        </p:nvSpPr>
        <p:spPr>
          <a:xfrm>
            <a:off x="262053" y="1996069"/>
            <a:ext cx="8619893" cy="791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1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3F7C7-C533-3B06-D9AD-0A5BDBDB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Le </a:t>
            </a:r>
            <a:r>
              <a:rPr lang="en-GB" sz="4000" dirty="0" err="1"/>
              <a:t>configurazioni</a:t>
            </a:r>
            <a:r>
              <a:rPr lang="en-GB" sz="4000" dirty="0"/>
              <a:t> </a:t>
            </a:r>
            <a:r>
              <a:rPr lang="en-GB" sz="4000" dirty="0" err="1"/>
              <a:t>possibili</a:t>
            </a:r>
            <a:r>
              <a:rPr lang="en-GB" sz="4000" dirty="0"/>
              <a:t> </a:t>
            </a:r>
            <a:r>
              <a:rPr lang="en-GB" sz="4000" dirty="0" err="1"/>
              <a:t>sono</a:t>
            </a:r>
            <a:r>
              <a:rPr lang="en-GB" sz="4000" dirty="0"/>
              <a:t> </a:t>
            </a:r>
            <a:r>
              <a:rPr lang="en-GB" sz="4000" dirty="0" err="1"/>
              <a:t>molte</a:t>
            </a:r>
            <a:r>
              <a:rPr lang="en-GB" sz="4000" dirty="0"/>
              <a:t>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5F16A8-4A11-F2D2-47BB-0918E26B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3" y="1275906"/>
            <a:ext cx="8979383" cy="336300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E78DA7E2-D3E2-7DE5-75A0-5E50D78FE59B}"/>
              </a:ext>
            </a:extLst>
          </p:cNvPr>
          <p:cNvSpPr/>
          <p:nvPr/>
        </p:nvSpPr>
        <p:spPr>
          <a:xfrm>
            <a:off x="-110886" y="2574117"/>
            <a:ext cx="8830514" cy="138275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4071A8-4FA6-A794-0DAD-5A8E288013E4}"/>
              </a:ext>
            </a:extLst>
          </p:cNvPr>
          <p:cNvSpPr txBox="1"/>
          <p:nvPr/>
        </p:nvSpPr>
        <p:spPr>
          <a:xfrm>
            <a:off x="4906537" y="6456556"/>
            <a:ext cx="372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Fonte: Daniela </a:t>
            </a:r>
            <a:r>
              <a:rPr lang="en-GB" sz="1400" dirty="0" err="1"/>
              <a:t>Simari</a:t>
            </a:r>
            <a:r>
              <a:rPr lang="en-GB" sz="1400" dirty="0"/>
              <a:t>, GSE, </a:t>
            </a:r>
            <a:r>
              <a:rPr lang="en-GB" sz="1400" dirty="0" err="1"/>
              <a:t>affari</a:t>
            </a:r>
            <a:r>
              <a:rPr lang="en-GB" sz="1400" dirty="0"/>
              <a:t> </a:t>
            </a:r>
            <a:r>
              <a:rPr lang="en-GB" sz="1400" dirty="0" err="1"/>
              <a:t>regolatori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38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A63C2-58D6-56FE-B233-BC4EF821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L’articolato</a:t>
            </a:r>
            <a:r>
              <a:rPr lang="en-GB" sz="4000" dirty="0"/>
              <a:t> </a:t>
            </a:r>
            <a:r>
              <a:rPr lang="en-GB" sz="4000" dirty="0" err="1"/>
              <a:t>percorso</a:t>
            </a:r>
            <a:r>
              <a:rPr lang="en-GB" sz="4000" dirty="0"/>
              <a:t> </a:t>
            </a:r>
            <a:r>
              <a:rPr lang="en-GB" sz="4000" dirty="0" err="1"/>
              <a:t>normativo</a:t>
            </a:r>
            <a:endParaRPr lang="en-GB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D6A70E-74BE-5C16-2AEC-D8830ECD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2" y="1374078"/>
            <a:ext cx="8872499" cy="48425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6813E5-27AD-DF2F-0355-151ED97ED10B}"/>
              </a:ext>
            </a:extLst>
          </p:cNvPr>
          <p:cNvSpPr txBox="1"/>
          <p:nvPr/>
        </p:nvSpPr>
        <p:spPr>
          <a:xfrm>
            <a:off x="7036420" y="6314810"/>
            <a:ext cx="169790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Gennaio</a:t>
            </a:r>
            <a:r>
              <a:rPr lang="en-GB" dirty="0">
                <a:solidFill>
                  <a:srgbClr val="FF0000"/>
                </a:solidFill>
              </a:rPr>
              <a:t> 2024!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AEC1A8F-A377-D6BE-3DBF-1EDC44B07FBD}"/>
              </a:ext>
            </a:extLst>
          </p:cNvPr>
          <p:cNvCxnSpPr/>
          <p:nvPr/>
        </p:nvCxnSpPr>
        <p:spPr>
          <a:xfrm flipH="1" flipV="1">
            <a:off x="7292898" y="3914078"/>
            <a:ext cx="457200" cy="2400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2DF9C-702F-7EC6-E32B-8042801E205E}"/>
              </a:ext>
            </a:extLst>
          </p:cNvPr>
          <p:cNvSpPr txBox="1"/>
          <p:nvPr/>
        </p:nvSpPr>
        <p:spPr>
          <a:xfrm>
            <a:off x="323385" y="6499476"/>
            <a:ext cx="372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Fonte: Daniela </a:t>
            </a:r>
            <a:r>
              <a:rPr lang="en-GB" sz="1400" dirty="0" err="1"/>
              <a:t>Simari</a:t>
            </a:r>
            <a:r>
              <a:rPr lang="en-GB" sz="1400" dirty="0"/>
              <a:t>, GSE, </a:t>
            </a:r>
            <a:r>
              <a:rPr lang="en-GB" sz="1400" dirty="0" err="1"/>
              <a:t>affari</a:t>
            </a:r>
            <a:r>
              <a:rPr lang="en-GB" sz="1400" dirty="0"/>
              <a:t> </a:t>
            </a:r>
            <a:r>
              <a:rPr lang="en-GB" sz="1400" dirty="0" err="1"/>
              <a:t>regolatori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63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251FA-1D3B-F0E6-2711-70186FCD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di </a:t>
            </a:r>
            <a:r>
              <a:rPr lang="en-GB" dirty="0" err="1"/>
              <a:t>contesto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38CB8A-A473-B218-67C6-A526E08F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74" y="1197847"/>
            <a:ext cx="8352263" cy="54482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La necessità di </a:t>
            </a:r>
            <a:r>
              <a:rPr lang="it-IT" sz="2400" b="1" dirty="0" err="1"/>
              <a:t>decarbonizzare</a:t>
            </a:r>
            <a:r>
              <a:rPr lang="it-IT" sz="2400" dirty="0"/>
              <a:t> il settore dell’energia impone una crescita rapida del contributo delle </a:t>
            </a:r>
            <a:r>
              <a:rPr lang="it-IT" sz="2400" b="1" dirty="0"/>
              <a:t>fonti rinnovabili</a:t>
            </a:r>
            <a:r>
              <a:rPr lang="it-IT" sz="2400" dirty="0"/>
              <a:t>, in un mercato che non cresce di dimensioni </a:t>
            </a:r>
            <a:r>
              <a:rPr lang="it-IT" sz="2400" dirty="0">
                <a:sym typeface="Wingdings" pitchFamily="2" charset="2"/>
              </a:rPr>
              <a:t> forte </a:t>
            </a:r>
            <a:r>
              <a:rPr lang="it-IT" sz="2400" b="1" dirty="0">
                <a:sym typeface="Wingdings" pitchFamily="2" charset="2"/>
              </a:rPr>
              <a:t>concorrenza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ym typeface="Wingdings" pitchFamily="2" charset="2"/>
              </a:rPr>
              <a:t>La concorrenza ai produttori storici di energia (grandi imprese) viene dai consumatori stessi: non vi sono più economie di scala, la produzione distribuita è competitiva, </a:t>
            </a:r>
            <a:r>
              <a:rPr lang="it-IT" sz="2400" b="1" dirty="0">
                <a:sym typeface="Wingdings" pitchFamily="2" charset="2"/>
              </a:rPr>
              <a:t>vento e sole oggi sono le fonti a minimo costo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ym typeface="Wingdings" pitchFamily="2" charset="2"/>
              </a:rPr>
              <a:t>Il progressivo </a:t>
            </a:r>
            <a:r>
              <a:rPr lang="it-IT" sz="2400" b="1" dirty="0">
                <a:sym typeface="Wingdings" pitchFamily="2" charset="2"/>
              </a:rPr>
              <a:t>abbandono dei combustibili fossili </a:t>
            </a:r>
            <a:r>
              <a:rPr lang="it-IT" sz="2400" dirty="0">
                <a:sym typeface="Wingdings" pitchFamily="2" charset="2"/>
              </a:rPr>
              <a:t>è indispensabile da ora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ym typeface="Wingdings" pitchFamily="2" charset="2"/>
              </a:rPr>
              <a:t>La crescita delle rinnovabili richiede di </a:t>
            </a:r>
            <a:r>
              <a:rPr lang="it-IT" sz="2400" b="1" dirty="0">
                <a:sym typeface="Wingdings" pitchFamily="2" charset="2"/>
              </a:rPr>
              <a:t>cambiare le regole del mercato </a:t>
            </a:r>
            <a:r>
              <a:rPr lang="it-IT" sz="2400" dirty="0">
                <a:sym typeface="Wingdings" pitchFamily="2" charset="2"/>
              </a:rPr>
              <a:t>e di coinvolgere nuovi operatori: i consumatori stessi come protagonisti degli investimenti, anche in forma aggregata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b="1" dirty="0">
                <a:sym typeface="Wingdings" pitchFamily="2" charset="2"/>
              </a:rPr>
              <a:t>l’autoconsumo collettivo </a:t>
            </a:r>
            <a:r>
              <a:rPr lang="it-IT" sz="2400" dirty="0">
                <a:sym typeface="Wingdings" pitchFamily="2" charset="2"/>
              </a:rPr>
              <a:t>da flessibilità all’accoppiamento tra produzioni e consumi, anche in luoghi non adiacenti</a:t>
            </a:r>
          </a:p>
          <a:p>
            <a:pPr>
              <a:lnSpc>
                <a:spcPct val="120000"/>
              </a:lnSpc>
            </a:pPr>
            <a:r>
              <a:rPr lang="it-IT" sz="2400" dirty="0"/>
              <a:t>Un nuovo modello di fornitura di servizi energetici si sta affermando, grazie alle tecnologie digitali e i bassi costi delle fonti rinnovabili</a:t>
            </a:r>
            <a:endParaRPr lang="it-IT" sz="2400" dirty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it-IT" sz="2400" dirty="0">
                <a:sym typeface="Wingdings" pitchFamily="2" charset="2"/>
              </a:rPr>
              <a:t>Il </a:t>
            </a:r>
            <a:r>
              <a:rPr lang="it-IT" sz="2400" b="1" dirty="0">
                <a:sym typeface="Wingdings" pitchFamily="2" charset="2"/>
              </a:rPr>
              <a:t>bilanciamento locale della rete </a:t>
            </a:r>
            <a:r>
              <a:rPr lang="it-IT" sz="2400" dirty="0">
                <a:sym typeface="Wingdings" pitchFamily="2" charset="2"/>
              </a:rPr>
              <a:t>diviene elemento premiato dalle Comunità Energetiche Rinnovabili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6439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1D1D4-EE2E-CB8D-C35B-6D62041B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DL 199/2021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287E7-D651-502F-F6F9-016384A4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275906"/>
            <a:ext cx="8665028" cy="558209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Le modifiche introdotte hanno dato maggiore flessibilità: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incremento al </a:t>
            </a:r>
            <a:r>
              <a:rPr lang="it-IT" b="1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60% della copertura</a:t>
            </a: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 da fonti rinnovabili dei consumi energetici di edifici nuovi o soggetti a ristrutturazioni rilevanti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possibilità di partecipazione a servizi di Demand </a:t>
            </a:r>
            <a:r>
              <a:rPr lang="it-IT" b="0" i="0" u="none" strike="noStrike" dirty="0" err="1">
                <a:solidFill>
                  <a:srgbClr val="4A4E57"/>
                </a:solidFill>
                <a:effectLst/>
                <a:latin typeface="Studio Gotich Light"/>
              </a:rPr>
              <a:t>Response</a:t>
            </a:r>
            <a:b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</a:br>
            <a:b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</a:b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Per le CER: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modificata la dimensione degli impianti da </a:t>
            </a:r>
            <a:r>
              <a:rPr lang="it-IT" b="1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200 kW massimo a 1 MW</a:t>
            </a: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 per ogni singolo impianto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definiti i regimi di sostegno e gli strumenti di promozione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eliminato il limite imposto dalla cabina secondaria per la cabina primaria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possibilità di utilizzo di impianti appartenenti a comunità energetiche create con le regole precedenti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4A4E57"/>
                </a:solidFill>
                <a:effectLst/>
                <a:latin typeface="Studio Gotich Light"/>
              </a:rPr>
              <a:t>le nuove comunità energetiche possono avere al massimo il 30% della potenza complessiva derivante da impianti già esistenti</a:t>
            </a:r>
          </a:p>
          <a:p>
            <a:pPr marL="0" indent="0" algn="l">
              <a:buNone/>
            </a:pPr>
            <a:endParaRPr lang="it-IT" dirty="0">
              <a:solidFill>
                <a:srgbClr val="4A4E57"/>
              </a:solidFill>
              <a:latin typeface="Studio Gotich Ligh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6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BCCBA-967C-70B3-1064-2BC4A8C6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0" i="1" u="none" strike="noStrike" dirty="0">
                <a:effectLst/>
                <a:latin typeface="open sans" panose="020B0606030504020204" pitchFamily="34" charset="0"/>
              </a:rPr>
              <a:t>D.M. 7 dicembre 2023, n. 414</a:t>
            </a:r>
            <a:endParaRPr lang="en-GB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4CB031-158B-85AC-5370-906DD22E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b="0" i="1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FINALMENTE IL DECRETO </a:t>
            </a:r>
            <a:r>
              <a:rPr lang="it-IT" dirty="0">
                <a:solidFill>
                  <a:srgbClr val="1B1B1B"/>
                </a:solidFill>
                <a:latin typeface="-apple-system-font"/>
              </a:rPr>
              <a:t>È STATO PUBBLICATO IL 24 GENNAIO!</a:t>
            </a:r>
          </a:p>
          <a:p>
            <a:pPr algn="l"/>
            <a:r>
              <a:rPr lang="it-IT" dirty="0">
                <a:solidFill>
                  <a:srgbClr val="1B1B1B"/>
                </a:solidFill>
                <a:latin typeface="-apple-system-font"/>
              </a:rPr>
              <a:t>Anche se non tutti i dubbi sono stati chiariti. In particolare in merito agli impianti che possono partecipare alle CACER (solo quelli allacciati dopo la costituzione della CACER? Follia, si castigano i virtuosi.</a:t>
            </a:r>
          </a:p>
          <a:p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Il decreto prevede </a:t>
            </a:r>
            <a:r>
              <a:rPr lang="it-IT" dirty="0">
                <a:solidFill>
                  <a:srgbClr val="4A4A4A"/>
                </a:solidFill>
                <a:latin typeface="Gudea"/>
              </a:rPr>
              <a:t>prevede l’erogazione di incentivi per la condivisione dell’Energia sotto forma di tariffa incentivante sulla quota di Energia condivisa per gli Impianti a fonti rinnovabili per una Potenza incentivata pari a 5GW e comunque non oltre il 31 dicembre 2027</a:t>
            </a:r>
          </a:p>
          <a:p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Entro i successivi 30 giorni saranno approvate dal </a:t>
            </a:r>
            <a:r>
              <a:rPr lang="it-IT" b="0" i="0" u="none" strike="noStrike" dirty="0" err="1">
                <a:solidFill>
                  <a:srgbClr val="1B1B1B"/>
                </a:solidFill>
                <a:effectLst/>
                <a:latin typeface="-apple-system-font"/>
              </a:rPr>
              <a:t>Mase</a:t>
            </a:r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, previa verifica da parte dell’ARERA, ch</a:t>
            </a:r>
            <a:r>
              <a:rPr lang="it-IT" dirty="0">
                <a:solidFill>
                  <a:srgbClr val="1B1B1B"/>
                </a:solidFill>
                <a:latin typeface="-apple-system-font"/>
              </a:rPr>
              <a:t>e ha già provveduto con la </a:t>
            </a:r>
            <a:r>
              <a:rPr lang="it-IT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delibera 15/2024/</a:t>
            </a:r>
            <a:r>
              <a:rPr lang="it-IT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</a:t>
            </a:r>
            <a:r>
              <a:rPr lang="it-IT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it-IT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eel</a:t>
            </a:r>
            <a:r>
              <a:rPr lang="it-IT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non ancora pubblicata</a:t>
            </a:r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 a valutare la proposta del Gse, le regole operative che dovranno disciplinare le modalità e le tempistiche di riconoscimento degli incentivi. Il Gse metterà in esercizio i portali attraverso i quali sarà possibile presentare le richieste, entro 45 giorni dall’approvazione delle regole;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Il GSE inoltre in coordinamento con il </a:t>
            </a:r>
            <a:r>
              <a:rPr lang="it-IT" b="0" i="0" u="none" strike="noStrike" dirty="0" err="1">
                <a:solidFill>
                  <a:srgbClr val="1B1B1B"/>
                </a:solidFill>
                <a:effectLst/>
                <a:latin typeface="-apple-system-font"/>
              </a:rPr>
              <a:t>Mase</a:t>
            </a:r>
            <a:r>
              <a:rPr lang="it-IT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, lancerà una campagna informativa per rendere consapevoli i consumatori dei benefici legati al nuovo meccanismo.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8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83FFA-6826-CEE7-862A-FD8996D3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Il </a:t>
            </a:r>
            <a:r>
              <a:rPr lang="en-GB" sz="3600" dirty="0" err="1"/>
              <a:t>modello</a:t>
            </a:r>
            <a:r>
              <a:rPr lang="en-GB" sz="3600" dirty="0"/>
              <a:t> di </a:t>
            </a:r>
            <a:r>
              <a:rPr lang="en-GB" sz="3600" dirty="0" err="1"/>
              <a:t>Comunità</a:t>
            </a:r>
            <a:r>
              <a:rPr lang="en-GB" sz="3600" dirty="0"/>
              <a:t> “</a:t>
            </a:r>
            <a:r>
              <a:rPr lang="en-GB" sz="3600" dirty="0" err="1"/>
              <a:t>virtuale</a:t>
            </a:r>
            <a:r>
              <a:rPr lang="en-GB" sz="3600" dirty="0"/>
              <a:t>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FF3B4C-27EA-204D-B3A7-93FB2C33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3624"/>
          </a:xfrm>
        </p:spPr>
        <p:txBody>
          <a:bodyPr>
            <a:normAutofit fontScale="92500"/>
          </a:bodyPr>
          <a:lstStyle/>
          <a:p>
            <a:r>
              <a:rPr lang="it-IT" dirty="0" err="1"/>
              <a:t>Arera</a:t>
            </a:r>
            <a:r>
              <a:rPr lang="it-IT" dirty="0"/>
              <a:t> ha optato per un modello organizzativo delle CACER che mantiene inalterati i rapporti contrattuali in essere. Ciascuno tiene il proprio fornitore, né deve installare alcun componente.</a:t>
            </a:r>
          </a:p>
          <a:p>
            <a:r>
              <a:rPr lang="it-IT" dirty="0"/>
              <a:t>Il calcolo di produzione, consumi ed autoconsumo è fatto a tavolino sui dati di misura, gestendo le partite economiche e fiscali senza modificare alcun hardware</a:t>
            </a:r>
          </a:p>
          <a:p>
            <a:r>
              <a:rPr lang="it-IT" dirty="0"/>
              <a:t>Un ruolo centrale è assunto dal «referente» delle CACER</a:t>
            </a:r>
          </a:p>
        </p:txBody>
      </p:sp>
    </p:spTree>
    <p:extLst>
      <p:ext uri="{BB962C8B-B14F-4D97-AF65-F5344CB8AC3E}">
        <p14:creationId xmlns:p14="http://schemas.microsoft.com/office/powerpoint/2010/main" val="290375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1CEC0-0497-7C09-E53A-938CA39F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Chi </a:t>
            </a:r>
            <a:r>
              <a:rPr lang="en-GB" sz="3200" dirty="0" err="1"/>
              <a:t>sono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soggetti</a:t>
            </a:r>
            <a:r>
              <a:rPr lang="en-GB" sz="3200" dirty="0"/>
              <a:t> </a:t>
            </a:r>
            <a:r>
              <a:rPr lang="en-GB" sz="3200" dirty="0" err="1"/>
              <a:t>che</a:t>
            </a:r>
            <a:r>
              <a:rPr lang="en-GB" sz="3200" dirty="0"/>
              <a:t> </a:t>
            </a:r>
            <a:r>
              <a:rPr lang="en-GB" sz="3200" dirty="0" err="1"/>
              <a:t>possono</a:t>
            </a:r>
            <a:r>
              <a:rPr lang="en-GB" sz="3200" dirty="0"/>
              <a:t> </a:t>
            </a:r>
            <a:r>
              <a:rPr lang="en-GB" sz="3200" dirty="0" err="1"/>
              <a:t>aspirare</a:t>
            </a:r>
            <a:r>
              <a:rPr lang="en-GB" sz="3200" dirty="0"/>
              <a:t> ad </a:t>
            </a:r>
            <a:r>
              <a:rPr lang="en-GB" sz="3200" dirty="0" err="1"/>
              <a:t>essere</a:t>
            </a:r>
            <a:r>
              <a:rPr lang="en-GB" sz="3200" dirty="0"/>
              <a:t> “</a:t>
            </a:r>
            <a:r>
              <a:rPr lang="en-GB" sz="3200" dirty="0" err="1"/>
              <a:t>referenti</a:t>
            </a:r>
            <a:r>
              <a:rPr lang="en-GB" sz="3200" dirty="0"/>
              <a:t>” di </a:t>
            </a:r>
            <a:r>
              <a:rPr lang="en-GB" sz="3200" dirty="0" err="1"/>
              <a:t>una</a:t>
            </a:r>
            <a:r>
              <a:rPr lang="en-GB" sz="3200" dirty="0"/>
              <a:t> CER?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8B190-3EAB-A97D-E473-21FA5704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628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AMMINISTRATORI DI CONDOMINIO</a:t>
            </a:r>
          </a:p>
          <a:p>
            <a:r>
              <a:rPr lang="it-IT" dirty="0"/>
              <a:t>Grossi fornitori di servizi energetici</a:t>
            </a:r>
          </a:p>
          <a:p>
            <a:r>
              <a:rPr lang="it-IT" dirty="0"/>
              <a:t>Fornitori del software per gestire le partite economiche</a:t>
            </a:r>
          </a:p>
          <a:p>
            <a:r>
              <a:rPr lang="it-IT" dirty="0"/>
              <a:t>Fornitori e gestori degli impianti fotovoltaici</a:t>
            </a:r>
          </a:p>
          <a:p>
            <a:r>
              <a:rPr lang="it-IT" dirty="0"/>
              <a:t>Protagonisti del mondo della cooperazione</a:t>
            </a:r>
          </a:p>
          <a:p>
            <a:r>
              <a:rPr lang="it-IT" dirty="0"/>
              <a:t>Enti pubblici</a:t>
            </a:r>
          </a:p>
          <a:p>
            <a:r>
              <a:rPr lang="it-IT" dirty="0"/>
              <a:t>Operatori della grande distribuzione</a:t>
            </a:r>
          </a:p>
          <a:p>
            <a:r>
              <a:rPr lang="it-IT" dirty="0"/>
              <a:t>Enti del terzo settore</a:t>
            </a:r>
          </a:p>
          <a:p>
            <a:r>
              <a:rPr lang="it-IT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6577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DF9B3-503B-DF66-8DAB-51F209C7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0" u="none" strike="noStrike" dirty="0">
                <a:solidFill>
                  <a:srgbClr val="FFFFFF"/>
                </a:solidFill>
                <a:effectLst/>
                <a:latin typeface="Titillium-light"/>
              </a:rPr>
              <a:t>Cosa è un Gruppo di </a:t>
            </a:r>
            <a:r>
              <a:rPr lang="it-IT" sz="3200" b="1" i="0" u="none" strike="noStrike" dirty="0" err="1">
                <a:solidFill>
                  <a:srgbClr val="FFFFFF"/>
                </a:solidFill>
                <a:effectLst/>
                <a:latin typeface="Titillium-light"/>
              </a:rPr>
              <a:t>autoconsumatori</a:t>
            </a:r>
            <a:r>
              <a:rPr lang="it-IT" sz="3200" b="1" i="0" u="none" strike="noStrike" dirty="0">
                <a:solidFill>
                  <a:srgbClr val="FFFFFF"/>
                </a:solidFill>
                <a:effectLst/>
                <a:latin typeface="Titillium-light"/>
              </a:rPr>
              <a:t> di energia rinnovabile?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3E8540-FA59-A473-FD62-CE4798FD6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 u="none" strike="noStrike" dirty="0">
                <a:solidFill>
                  <a:srgbClr val="333333"/>
                </a:solidFill>
                <a:effectLst/>
                <a:latin typeface="Titillium-Light"/>
              </a:rPr>
              <a:t>Un gruppo di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Titillium-Light"/>
              </a:rPr>
              <a:t>autoconsumatori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Titillium-Light"/>
              </a:rPr>
              <a:t> di energia rinnovabile è un insieme di 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Titillium-Light"/>
              </a:rPr>
              <a:t>almeno due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Titillium-Light"/>
              </a:rPr>
              <a:t>autoconsumatori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Titillium-Light"/>
              </a:rPr>
              <a:t> che si associano per condividere l’energia elettrica prodotta dall’impianto di produzione da fonte rinnovabile e che 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Titillium-Light"/>
              </a:rPr>
              <a:t>si trovano nello stesso edificio 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Titillium-Light"/>
              </a:rPr>
              <a:t>(ad esempio i condòmini facenti parte di un condominio in cui è installato un impianto fotovoltaico).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0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EEE03-9473-D402-6DD7-D8EEE0F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5" y="-1"/>
            <a:ext cx="7091916" cy="1025913"/>
          </a:xfrm>
        </p:spPr>
        <p:txBody>
          <a:bodyPr/>
          <a:lstStyle/>
          <a:p>
            <a:r>
              <a:rPr lang="en-GB" sz="3600" dirty="0"/>
              <a:t>I </a:t>
            </a:r>
            <a:r>
              <a:rPr lang="en-GB" sz="3600" dirty="0" err="1"/>
              <a:t>margini</a:t>
            </a:r>
            <a:r>
              <a:rPr lang="en-GB" sz="3600" dirty="0"/>
              <a:t> per </a:t>
            </a:r>
            <a:r>
              <a:rPr lang="en-GB" sz="3600" dirty="0" err="1"/>
              <a:t>l’innovazione</a:t>
            </a:r>
            <a:r>
              <a:rPr lang="en-GB" sz="3600" dirty="0"/>
              <a:t> </a:t>
            </a:r>
            <a:r>
              <a:rPr lang="en-GB" sz="3600" dirty="0" err="1"/>
              <a:t>tecnologica</a:t>
            </a:r>
            <a:r>
              <a:rPr lang="en-GB" sz="3600" dirty="0"/>
              <a:t> (e </a:t>
            </a:r>
            <a:r>
              <a:rPr lang="en-GB" sz="3600" dirty="0" err="1"/>
              <a:t>sociale</a:t>
            </a:r>
            <a:r>
              <a:rPr lang="en-GB" sz="3600" dirty="0"/>
              <a:t>!)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4A2804-B2CD-52BD-6572-A8260844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542"/>
            <a:ext cx="8229600" cy="51964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È indispensabile costruire un portafoglio di consumi sovrapponibile con la produzione degli impianti della CER.</a:t>
            </a:r>
          </a:p>
          <a:p>
            <a:pPr>
              <a:lnSpc>
                <a:spcPct val="120000"/>
              </a:lnSpc>
            </a:pPr>
            <a:r>
              <a:rPr lang="it-IT" dirty="0"/>
              <a:t>L’incentivo è riconosciuto solo sull’energia condivisa nell’intervallo di ciascuna ora. Un controllo attivo nell’arco dell’ora può consentire di migliorare il livello di autoconsumo in caso sovra o sotto produzione nella prima mezz’ora. Avere carichi modulabili aiuta e crea valore per tutta la CER </a:t>
            </a:r>
          </a:p>
          <a:p>
            <a:pPr>
              <a:lnSpc>
                <a:spcPct val="120000"/>
              </a:lnSpc>
            </a:pPr>
            <a:r>
              <a:rPr lang="it-IT" dirty="0"/>
              <a:t>Dotarsi di tecnologie di controllo in tempo reale è una chiave per la creazione di valore da parte della CER</a:t>
            </a:r>
          </a:p>
          <a:p>
            <a:pPr>
              <a:lnSpc>
                <a:spcPct val="120000"/>
              </a:lnSpc>
            </a:pPr>
            <a:r>
              <a:rPr lang="it-IT" dirty="0"/>
              <a:t>Essenziale stabilire come ripartire i benefici derivanti dai carichi modulabili di alcuni tra tutti i membri</a:t>
            </a:r>
          </a:p>
          <a:p>
            <a:pPr>
              <a:lnSpc>
                <a:spcPct val="120000"/>
              </a:lnSpc>
            </a:pPr>
            <a:r>
              <a:rPr lang="it-IT" dirty="0"/>
              <a:t>E pure capire come ripartire gli oneri nascenti con consumi o produzioni inattesi di un membro </a:t>
            </a:r>
          </a:p>
        </p:txBody>
      </p:sp>
    </p:spTree>
    <p:extLst>
      <p:ext uri="{BB962C8B-B14F-4D97-AF65-F5344CB8AC3E}">
        <p14:creationId xmlns:p14="http://schemas.microsoft.com/office/powerpoint/2010/main" val="64180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1B66B-48A3-0942-840C-7A5ADB09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abilitanti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F6E49-3CCD-BB47-B0C8-457115D7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3985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necessità di aumentare la contemporaneità tra la produzione rinnovabile e i consumi spinge per l’adozione di tecnologie che possano spostare la domanda di energia</a:t>
            </a:r>
          </a:p>
          <a:p>
            <a:r>
              <a:rPr lang="it-IT" dirty="0"/>
              <a:t>La </a:t>
            </a:r>
            <a:r>
              <a:rPr lang="it-IT" b="1" dirty="0"/>
              <a:t>pompa di calore</a:t>
            </a:r>
            <a:r>
              <a:rPr lang="it-IT" dirty="0"/>
              <a:t>, la macchina che fa caldo e freddo alimentata dall’energia elettrica, è preziosa per </a:t>
            </a:r>
            <a:r>
              <a:rPr lang="it-IT" dirty="0" err="1"/>
              <a:t>autoconsumare</a:t>
            </a:r>
            <a:r>
              <a:rPr lang="it-IT" dirty="0"/>
              <a:t> l’energia prodotta dal FV e accumulare come caldo e freddo l’energia prodotta negli edifici</a:t>
            </a:r>
          </a:p>
          <a:p>
            <a:r>
              <a:rPr lang="it-IT" dirty="0"/>
              <a:t>E tutte le </a:t>
            </a:r>
            <a:r>
              <a:rPr lang="it-IT" b="1" dirty="0"/>
              <a:t>tecnologie di controllo </a:t>
            </a:r>
            <a:r>
              <a:rPr lang="it-IT" dirty="0"/>
              <a:t>negli edifici divengono preziose</a:t>
            </a:r>
          </a:p>
        </p:txBody>
      </p:sp>
    </p:spTree>
    <p:extLst>
      <p:ext uri="{BB962C8B-B14F-4D97-AF65-F5344CB8AC3E}">
        <p14:creationId xmlns:p14="http://schemas.microsoft.com/office/powerpoint/2010/main" val="369143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4CA0D-BA3D-2328-E4FE-88291026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Times New Roman" panose="02020603050405020304" pitchFamily="18" charset="0"/>
              </a:rPr>
              <a:t>Gruppo di </a:t>
            </a:r>
            <a:r>
              <a:rPr lang="it-IT" sz="3200" dirty="0" err="1">
                <a:latin typeface="Times New Roman" panose="02020603050405020304" pitchFamily="18" charset="0"/>
              </a:rPr>
              <a:t>autoconsumatori</a:t>
            </a:r>
            <a:r>
              <a:rPr lang="it-IT" sz="3200" dirty="0">
                <a:latin typeface="Times New Roman" panose="02020603050405020304" pitchFamily="18" charset="0"/>
              </a:rPr>
              <a:t> di energia rinnovabile che agiscono collettivamente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E83FC4-BE14-B632-628F-ACAE92E8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7" y="1108641"/>
            <a:ext cx="8753707" cy="5393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latin typeface="Times New Roman" panose="02020603050405020304" pitchFamily="18" charset="0"/>
              </a:rPr>
              <a:t>D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evono essere verificate tutte le seguenti condizioni: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a) gli </a:t>
            </a:r>
            <a:r>
              <a:rPr lang="it-IT" sz="1600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di energia rinnovabile facenti parte della configurazione sono clienti finali e/o produttori;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b) gli </a:t>
            </a:r>
            <a:r>
              <a:rPr lang="it-IT" sz="1600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di energia rinnovabile facenti parte della configurazione sono titolari di punti di connessione ubicati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nel medesimo edificio o condominio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c) la produzione di energia elettrica può essere in capo a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soggetti terzi 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purché soggetti alle istruzioni di uno o più </a:t>
            </a:r>
            <a:r>
              <a:rPr lang="it-IT" sz="1600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di energia rinnovabile facenti parte della configurazione;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d) la partecipazione alla configurazione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non può costituire l’attività commerciale e industriale principale delle imprese private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;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e) gli </a:t>
            </a:r>
            <a:r>
              <a:rPr lang="it-IT" sz="1600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di energia rinnovabile facenti parte della configurazione hanno dato mandato al medesimo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referente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per la costituzione e gestione della configurazione; </a:t>
            </a:r>
          </a:p>
          <a:p>
            <a:pPr marL="0" indent="0">
              <a:buNone/>
            </a:pPr>
            <a:r>
              <a:rPr lang="it-IT" sz="1600" dirty="0" err="1">
                <a:effectLst/>
                <a:latin typeface="Times New Roman" panose="02020603050405020304" pitchFamily="18" charset="0"/>
              </a:rPr>
              <a:t>f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) l’energia elettrica prelevata ai fini della condivisione può includere i prelievi di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clienti finali non facenti parte della configurazione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, purché titolari di punti di connessione ubicati nel medesimo edificio o condominio. In tal caso, tali clienti finali rilasciano al referente della configurazione una liberatoria ai fini dell’utilizzo dei propri dati di misura dell’energia elettrica prelevata; 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Times New Roman" panose="02020603050405020304" pitchFamily="18" charset="0"/>
              </a:rPr>
              <a:t>g) l’energia elettrica immessa ai fini della condivisione deve essere prodotta da impianti di produzione ubicati nell’area afferente al medesimo edificio o condominio a cui la configurazione si riferisce ovvero in altre aree, nella piena disponibilità di uno o più dei clienti finali facenti parte della configurazione, purché comprese nella </a:t>
            </a:r>
            <a:r>
              <a:rPr lang="it-IT" sz="1600" b="1" dirty="0">
                <a:effectLst/>
                <a:latin typeface="Times New Roman" panose="02020603050405020304" pitchFamily="18" charset="0"/>
              </a:rPr>
              <a:t>stessa zona di mercato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. </a:t>
            </a:r>
            <a:r>
              <a:rPr lang="it-IT" sz="1600" dirty="0">
                <a:latin typeface="Times New Roman" panose="02020603050405020304" pitchFamily="18" charset="0"/>
              </a:rPr>
              <a:t>..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. L’impianto di produzione può essere gestito da un produttore facente parte del gruppo di </a:t>
            </a:r>
            <a:r>
              <a:rPr lang="it-IT" sz="1600" dirty="0" err="1">
                <a:effectLst/>
                <a:latin typeface="Times New Roman" panose="02020603050405020304" pitchFamily="18" charset="0"/>
              </a:rPr>
              <a:t>autoconsumatori</a:t>
            </a:r>
            <a:r>
              <a:rPr lang="it-IT" sz="1600" dirty="0">
                <a:effectLst/>
                <a:latin typeface="Times New Roman" panose="02020603050405020304" pitchFamily="18" charset="0"/>
              </a:rPr>
              <a:t> di energia rinnovabile che agiscono collettivamente oppure da un produttore terzo, eventualmente coincidente con il referente della configurazione. 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4063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E9411-1E72-D25D-7B93-FEDED8F5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3D1B2C-B6A3-FAE3-B2C4-619A450E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589049"/>
            <a:ext cx="8530682" cy="5068229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La direttiva europea sulle </a:t>
            </a:r>
            <a:r>
              <a:rPr lang="it-IT" b="0" i="0" u="none" strike="noStrike" dirty="0">
                <a:solidFill>
                  <a:srgbClr val="0066CC"/>
                </a:solidFill>
                <a:effectLst/>
                <a:latin typeface="Titillium Web" pitchFamily="2" charset="77"/>
                <a:hlinkClick r:id="rId2" tooltip="Link a Energie Rinnovabili 2018/2001- RED II"/>
              </a:rPr>
              <a:t>Energie Rinnovabili 2018/2001- RED II  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, recepita in Italia dal </a:t>
            </a:r>
            <a:r>
              <a:rPr lang="it-IT" b="0" i="0" u="none" strike="noStrike" dirty="0">
                <a:solidFill>
                  <a:srgbClr val="0066CC"/>
                </a:solidFill>
                <a:effectLst/>
                <a:latin typeface="Titillium Web" pitchFamily="2" charset="77"/>
                <a:hlinkClick r:id="rId3" tooltip="Link a Decreto legislativo 8 novembre 2021 n.199"/>
              </a:rPr>
              <a:t>Decreto legislativo 8 novembre 2021 n.199  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, definisce e norma l’autoconsumo collettivo.</a:t>
            </a:r>
          </a:p>
          <a:p>
            <a:pPr algn="l">
              <a:lnSpc>
                <a:spcPct val="120000"/>
              </a:lnSpc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Il condominio che intende aderire al sistema di condivisione dell'energia prodotta all'interno dello stabile stesso deve avere in disponibilità un impianto di produzione di energia rinnovabile; inoltre, devono aderire al gruppo di autoconsumo collettivo almeno due utenti dello stesso condominio. La condivisione dell’energia prodotta e consumata avviene in maniera virtuale utilizzando la rete elettrica pubblica.</a:t>
            </a:r>
          </a:p>
          <a:p>
            <a:pPr algn="l">
              <a:lnSpc>
                <a:spcPct val="120000"/>
              </a:lnSpc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Un gruppo di autoconsumo collettivo si forma quando, all’interno di un medesimo edificio o condominio (di seguito, Condominio), si produce e si consuma energia da fonti rinnovabili da utenze differenti. Viene più semplice pensare all’energia elettrica, ma una comunità energetica può condividere anche energia termica.</a:t>
            </a:r>
          </a:p>
          <a:p>
            <a:pPr algn="l">
              <a:lnSpc>
                <a:spcPct val="120000"/>
              </a:lnSpc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Gli impianti, che devono essere da fonti rinnovabili, possono essere anche di proprietà di terzi purché siano sempre sotto la medesima cabina primaria e uno o più utenti finali facenti parti la configurazione ne detenga il controllo.</a:t>
            </a:r>
          </a:p>
          <a:p>
            <a:pPr algn="l">
              <a:lnSpc>
                <a:spcPct val="120000"/>
              </a:lnSpc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Il Condominio, come soggetto giuridico, costituisce di fatto il gruppo di autoconsumo, gestisce gli impianti e riceve gli incentivi.</a:t>
            </a:r>
          </a:p>
        </p:txBody>
      </p:sp>
    </p:spTree>
    <p:extLst>
      <p:ext uri="{BB962C8B-B14F-4D97-AF65-F5344CB8AC3E}">
        <p14:creationId xmlns:p14="http://schemas.microsoft.com/office/powerpoint/2010/main" val="941460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93C63-F030-A100-75F4-49F7325B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Come </a:t>
            </a:r>
            <a:r>
              <a:rPr lang="en-GB" sz="3200" dirty="0" err="1"/>
              <a:t>funziona</a:t>
            </a:r>
            <a:r>
              <a:rPr lang="en-GB" sz="3200" dirty="0"/>
              <a:t> </a:t>
            </a:r>
            <a:r>
              <a:rPr lang="en-GB" sz="3200" dirty="0" err="1"/>
              <a:t>l’autoconsumo</a:t>
            </a:r>
            <a:r>
              <a:rPr lang="en-GB" sz="3200" dirty="0"/>
              <a:t> </a:t>
            </a:r>
            <a:r>
              <a:rPr lang="en-GB" sz="3200" dirty="0" err="1"/>
              <a:t>collettivo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011930-CAD2-AD7C-071A-2D1CB54A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906"/>
            <a:ext cx="8229600" cy="547058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Un impianto fotovoltaico condominiale è installato sulla copertura o nelle pertinenze dell'edificio.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All'impianto potranno essere </a:t>
            </a:r>
            <a:r>
              <a:rPr lang="it-IT" b="1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collegate direttamente le utenze comuni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, (luce scale, ascensore, ...) in modo da usare direttamente l'energia quando è prodotta e risparmiare parte delle spese condominiali.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L'energia non consumata dalle utenze comuni </a:t>
            </a:r>
            <a:r>
              <a:rPr lang="it-IT" b="1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va in rete e viene venduta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. I proventi vanno al condominio.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 condòmini continueranno a pagare la propria bolletta. Se consumano l'energia </a:t>
            </a:r>
            <a:r>
              <a:rPr lang="it-IT" b="1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nel momento in cui l'impianto pro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duce, il Condominio avrà diritto ad un incentivo.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Il Condominio gestirà i </a:t>
            </a:r>
            <a:r>
              <a:rPr lang="it-IT" b="1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proventi e gli incentivi</a:t>
            </a: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. I condòmini decideranno come utilizzarli: per esempio possono essere destinati a coprire spese comuni o destinati, in base al consumo o in base ai millesimi, tra i vari utenti.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47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35CB-6DE0-E02D-5A42-0268F6A0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temperature del </a:t>
            </a:r>
            <a:r>
              <a:rPr lang="en-GB" dirty="0" err="1"/>
              <a:t>globo</a:t>
            </a:r>
            <a:endParaRPr lang="en-GB" dirty="0"/>
          </a:p>
        </p:txBody>
      </p:sp>
      <p:sp>
        <p:nvSpPr>
          <p:cNvPr id="4" name="AutoShape 2" descr="Potrebbe essere un'immagine raffigurante il seguente testo &quot;1.5℃ September 2023 0.5 0 0.5 Jan. Mar. May July Sept. I Nov.&quot;">
            <a:extLst>
              <a:ext uri="{FF2B5EF4-FFF2-40B4-BE49-F238E27FC236}">
                <a16:creationId xmlns:a16="http://schemas.microsoft.com/office/drawing/2014/main" id="{19156A53-C746-C596-3BFF-E8DA9747D5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C71181-9D22-BE75-EB06-D4C9F4B6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175545"/>
            <a:ext cx="9144000" cy="55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6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E9C1B-2EF7-F020-88C2-2534C22E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</a:t>
            </a:r>
            <a:r>
              <a:rPr lang="en-GB" dirty="0" err="1"/>
              <a:t>procedere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ACC1-AB63-CA71-9204-30046B0F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386039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Alla base della formazione di una comunità di energia rinnovabile vi è la presenza di impianti di produzione di energia rinnovabile e di almeno due soggetti consumatori ubicati all’interno di un unico edificio (condominio).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La prima figura da coinvolgere è l'amministratore di condominio (oppure si nomina un referente se il condominio non è costituito).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In assemblea si illustra il meccanismo, si raccolgono in linea di massima le adesioni e si dà mandato di fare una progettazione.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Si progetta l'impianto, dimensionandolo sui consumi previsti nella configurazione (o su tutto il condominio).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Il progetto viene portato in assemblea, che lo approva. Dopodiché l'impianto viene installato e registrato sul portale del GSE. Non è necessario che tutti i condòmini aderiscano e partecipino alla spesa. Chi non partecipa non beneficia degli incentivi.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Le utenze comuni possono essere collegate direttamente all'impianto; l'energia in eccesso viene venduta con un contratto di ritiro dedicato o al libero mercato.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1C2024"/>
                </a:solidFill>
                <a:effectLst/>
                <a:latin typeface="Titillium Web" pitchFamily="2" charset="77"/>
              </a:rPr>
              <a:t>L'energia prodotta dall'impianto e contemporaneamente consumata dagli aderenti, dà diritto agli incentivi del GSE. L'assemblea degli aderenti all'iniziativa deciderà come usare i proventi.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5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57D9E-6106-55F2-F53A-0D2E262B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Condizioni</a:t>
            </a:r>
            <a:r>
              <a:rPr lang="en-GB" dirty="0"/>
              <a:t> e </a:t>
            </a:r>
            <a:r>
              <a:rPr lang="en-GB" dirty="0" err="1"/>
              <a:t>vincoli</a:t>
            </a:r>
            <a:endParaRPr lang="en-GB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A538709-8284-6494-ED25-6B8321BAE0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687" y="1447521"/>
          <a:ext cx="8530683" cy="3760420"/>
        </p:xfrm>
        <a:graphic>
          <a:graphicData uri="http://schemas.openxmlformats.org/drawingml/2006/table">
            <a:tbl>
              <a:tblPr/>
              <a:tblGrid>
                <a:gridCol w="1750742">
                  <a:extLst>
                    <a:ext uri="{9D8B030D-6E8A-4147-A177-3AD203B41FA5}">
                      <a16:colId xmlns:a16="http://schemas.microsoft.com/office/drawing/2014/main" val="2125589049"/>
                    </a:ext>
                  </a:extLst>
                </a:gridCol>
                <a:gridCol w="6779941">
                  <a:extLst>
                    <a:ext uri="{9D8B030D-6E8A-4147-A177-3AD203B41FA5}">
                      <a16:colId xmlns:a16="http://schemas.microsoft.com/office/drawing/2014/main" val="2620646807"/>
                    </a:ext>
                  </a:extLst>
                </a:gridCol>
              </a:tblGrid>
              <a:tr h="124327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>
                          <a:effectLst/>
                        </a:rPr>
                        <a:t>COSTITUZIONE</a:t>
                      </a:r>
                      <a:endParaRPr lang="it-IT" sz="1800">
                        <a:effectLst/>
                      </a:endParaRP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>
                          <a:effectLst/>
                        </a:rPr>
                        <a:t> E’ sufficiente il voto favorevole della metà degli intervenuti, che rappresentino almeno la metà del valore millesimale dell’edificio.</a:t>
                      </a:r>
                    </a:p>
                    <a:p>
                      <a:pPr algn="l" fontAlgn="t"/>
                      <a:r>
                        <a:rPr lang="it-IT" sz="1800" dirty="0">
                          <a:effectLst/>
                        </a:rPr>
                        <a:t> I condomini contrari sono esonerati dal partecipare alle spese, rinunciando anche ai benefici.</a:t>
                      </a:r>
                    </a:p>
                    <a:p>
                      <a:pPr algn="l" fontAlgn="t"/>
                      <a:r>
                        <a:rPr lang="it-IT" sz="1800" dirty="0">
                          <a:effectLst/>
                        </a:rPr>
                        <a:t> Nel verbale di assemblea deve essere indicato il soggetto responsabile  per la gestione tecnica e amministrativa dell’energia e relative valorizzazioni.</a:t>
                      </a: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88666"/>
                  </a:ext>
                </a:extLst>
              </a:tr>
              <a:tr h="904196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>
                          <a:effectLst/>
                        </a:rPr>
                        <a:t>IMPIANTI</a:t>
                      </a:r>
                      <a:endParaRPr lang="it-IT" sz="1800">
                        <a:effectLst/>
                      </a:endParaRP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>
                          <a:effectLst/>
                        </a:rPr>
                        <a:t> Gli impianti devono essere realizzati nell’area afferente all’edificio/condominio (tetti, spazi comuni e pertinenze) o comunque in disponibilità dello stesso.</a:t>
                      </a: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285708"/>
                  </a:ext>
                </a:extLst>
              </a:tr>
              <a:tr h="565123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>
                          <a:effectLst/>
                        </a:rPr>
                        <a:t>ADERENTI</a:t>
                      </a:r>
                      <a:endParaRPr lang="it-IT" sz="1800">
                        <a:effectLst/>
                      </a:endParaRP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>
                          <a:effectLst/>
                        </a:rPr>
                        <a:t> Deve essere garantita la possibilità di recesso con eventuali corrispettivi concordati, equi e proporzionati.</a:t>
                      </a:r>
                    </a:p>
                    <a:p>
                      <a:pPr algn="l" fontAlgn="t"/>
                      <a:r>
                        <a:rPr lang="it-IT" sz="1800" dirty="0">
                          <a:effectLst/>
                        </a:rPr>
                        <a:t> Non viene menzionato l’obbligo di accettare nuove adesioni.</a:t>
                      </a:r>
                    </a:p>
                  </a:txBody>
                  <a:tcPr marL="56512" marR="56512" marT="28256" marB="282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5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ADAF8-E5D6-702F-AE4C-C98F2283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criticità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A97AD-C558-22E5-FF6C-7ADB7E7A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751"/>
            <a:ext cx="8229600" cy="518531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Avere le risorse finanziarie per arrivare a connettere l’impianto prima di ottenere la conferma del riconoscimento dell’incentivo</a:t>
            </a:r>
          </a:p>
          <a:p>
            <a:r>
              <a:rPr lang="it-IT" dirty="0"/>
              <a:t>Comprendere la dimensione ottimale delle CACER: quali economie di scala?</a:t>
            </a:r>
          </a:p>
          <a:p>
            <a:r>
              <a:rPr lang="it-IT" dirty="0"/>
              <a:t>Redigere un regolamento interno robusto e condiviso</a:t>
            </a:r>
          </a:p>
          <a:p>
            <a:r>
              <a:rPr lang="it-IT" dirty="0"/>
              <a:t>Avere adeguati meccanismi di controllo dell’effettivo andamento delle partite economiche relative alla CACER e di monitoraggio dei profili di produzione e consumo di ciascun membro</a:t>
            </a:r>
          </a:p>
          <a:p>
            <a:r>
              <a:rPr lang="it-IT" dirty="0"/>
              <a:t>Consentire ingresso e uscita agevole a tutti i soggetti coinvolti o coinvolgibili</a:t>
            </a:r>
          </a:p>
          <a:p>
            <a:r>
              <a:rPr lang="it-IT" dirty="0"/>
              <a:t>Chi si assume il rischio tecnologico?</a:t>
            </a:r>
          </a:p>
          <a:p>
            <a:r>
              <a:rPr lang="it-IT" dirty="0"/>
              <a:t>Chi gestisce le partite fiscali e la relazione economica con un membro che volesse uscire o entrare?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545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553DB-1C5B-3D87-836F-CAB3FACE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0" u="none" strike="noStrike" dirty="0">
                <a:effectLst/>
                <a:latin typeface="Open Sans" panose="020B0606030504020204" pitchFamily="34" charset="0"/>
              </a:rPr>
              <a:t>Autoconsumo collettivo in condominio di medie dimensioni: </a:t>
            </a:r>
            <a:r>
              <a:rPr lang="it-IT" sz="2800" b="1" i="0" u="none" strike="noStrike" dirty="0">
                <a:effectLst/>
                <a:latin typeface="Open Sans" panose="020B0606030504020204" pitchFamily="34" charset="0"/>
              </a:rPr>
              <a:t>un caso studio</a:t>
            </a:r>
            <a:endParaRPr lang="en-GB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3A5917-E32A-FA4D-87B6-4D88F812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906"/>
            <a:ext cx="8229600" cy="5212762"/>
          </a:xfrm>
        </p:spPr>
        <p:txBody>
          <a:bodyPr>
            <a:normAutofit fontScale="55000" lnSpcReduction="20000"/>
          </a:bodyPr>
          <a:lstStyle/>
          <a:p>
            <a:pPr algn="l" fontAlgn="base">
              <a:lnSpc>
                <a:spcPct val="120000"/>
              </a:lnSpc>
            </a:pPr>
            <a:r>
              <a:rPr lang="it-IT" dirty="0">
                <a:latin typeface="Open Sans" panose="020B0606030504020204" pitchFamily="34" charset="0"/>
              </a:rPr>
              <a:t>C</a:t>
            </a:r>
            <a:r>
              <a:rPr lang="it-IT" b="0" i="0" u="none" strike="noStrike" dirty="0">
                <a:effectLst/>
                <a:latin typeface="Open Sans" panose="020B0606030504020204" pitchFamily="34" charset="0"/>
              </a:rPr>
              <a:t>ondominio di medie dimensioni composto da 18 utenze domestiche, in cui i condòmini decidono di realizzare un impianto fotovoltaico da 20 kW. Il condominio si assume localizzato nel Centro Italia, e quindi ha diritto all’extra-incentivo di 4 €/MWh sull’energia condivisa.</a:t>
            </a:r>
          </a:p>
          <a:p>
            <a:pPr algn="l" fontAlgn="base">
              <a:lnSpc>
                <a:spcPct val="120000"/>
              </a:lnSpc>
            </a:pPr>
            <a:r>
              <a:rPr lang="it-IT" b="0" i="0" u="none" strike="noStrike" dirty="0">
                <a:effectLst/>
                <a:latin typeface="Open Sans" panose="020B0606030504020204" pitchFamily="34" charset="0"/>
              </a:rPr>
              <a:t>I condòmini designano l’amministratore di condominio come </a:t>
            </a:r>
            <a:r>
              <a:rPr lang="it-IT" b="1" i="0" u="none" strike="noStrike" dirty="0">
                <a:effectLst/>
                <a:latin typeface="Open Sans" panose="020B0606030504020204" pitchFamily="34" charset="0"/>
              </a:rPr>
              <a:t>soggetto referente</a:t>
            </a:r>
            <a:r>
              <a:rPr lang="it-IT" b="0" i="0" u="none" strike="noStrike" dirty="0">
                <a:effectLst/>
                <a:latin typeface="Open Sans" panose="020B0606030504020204" pitchFamily="34" charset="0"/>
              </a:rPr>
              <a:t> nei confronti del GSE per l’accreditamento dello schema di autoconsumo collettivo e per la successiva ripartizione dei proventi all’interno dello schema. I costi di gestione vanno semplicemente a sommarsi alle tradizionali spese condominiali. Per il riparto dei proventi derivanti dall’esercizio dello schema si prevede un costo gestionale extra di circa 40 € all’anno per ogni utenza coinvolta.</a:t>
            </a:r>
          </a:p>
          <a:p>
            <a:pPr algn="l" fontAlgn="base">
              <a:lnSpc>
                <a:spcPct val="120000"/>
              </a:lnSpc>
            </a:pPr>
            <a:r>
              <a:rPr lang="it-IT" dirty="0">
                <a:latin typeface="Open Sans" panose="020B0606030504020204" pitchFamily="34" charset="0"/>
              </a:rPr>
              <a:t>L</a:t>
            </a:r>
            <a:r>
              <a:rPr lang="it-IT" b="0" i="0" u="none" strike="noStrike" dirty="0">
                <a:effectLst/>
                <a:latin typeface="Open Sans" panose="020B0606030504020204" pitchFamily="34" charset="0"/>
              </a:rPr>
              <a:t>’impianto è connesso al POD delle utenze condominiali. Tale connessione, in base alle ipotesi adottate, consente un autoconsumo fisico pari al 10% della produzione, determinando un minore prelievo di energia dalla rete per le utenze comuni, con una riduzione della relativa spesa (comprensiva di tutte le componenti variabili della bolletta: prezzo dell’energia, oneri di rete, oneri di sistema, accise e IVA). Ciò determina un primo vantaggio per i condòmini.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534CD4-1FC6-9F75-FF5E-2D17263F0750}"/>
              </a:ext>
            </a:extLst>
          </p:cNvPr>
          <p:cNvSpPr txBox="1"/>
          <p:nvPr/>
        </p:nvSpPr>
        <p:spPr>
          <a:xfrm>
            <a:off x="7527073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Dossier RSE</a:t>
            </a:r>
          </a:p>
        </p:txBody>
      </p:sp>
    </p:spTree>
    <p:extLst>
      <p:ext uri="{BB962C8B-B14F-4D97-AF65-F5344CB8AC3E}">
        <p14:creationId xmlns:p14="http://schemas.microsoft.com/office/powerpoint/2010/main" val="1381452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5556B-E79F-1B21-316C-874CFF6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7B6777-3930-B044-0248-60D95D9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906"/>
            <a:ext cx="8341112" cy="5582094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it-IT" sz="1600" dirty="0">
                <a:latin typeface="inherit"/>
              </a:rPr>
              <a:t>L</a:t>
            </a:r>
            <a:r>
              <a:rPr lang="it-IT" sz="1600" b="0" i="0" u="none" strike="noStrike" dirty="0">
                <a:effectLst/>
                <a:latin typeface="inherit"/>
              </a:rPr>
              <a:t>e utenze domestiche, per le quali è stato adottato il medesimo profilo di consumo giornaliero, consumano 2.187 kWh all’anno (valore medio nazionale per le utenze domestiche residenti pubblicato da ARERA);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a partire da questo profilo, considerando anche il 10% di autoconsumo fisico di cui sopra, è possibile ottenere una percentuale di energia condivisa e </a:t>
            </a:r>
            <a:r>
              <a:rPr lang="it-IT" sz="1600" b="0" i="0" u="none" strike="noStrike" dirty="0" err="1">
                <a:effectLst/>
                <a:latin typeface="inherit"/>
              </a:rPr>
              <a:t>autoconsumata</a:t>
            </a:r>
            <a:r>
              <a:rPr lang="it-IT" sz="1600" b="0" i="0" u="none" strike="noStrike" dirty="0">
                <a:effectLst/>
                <a:latin typeface="inherit"/>
              </a:rPr>
              <a:t> ai fini della valorizzazione e dell’incentivazione pari al 52,9% del totale dell’energia immessa in rete;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i costi di investimento, pari a 1.500 €/kWp, ammontano complessivamente a 30.000 €, che equivalgono a poco più di 1.650 € per ciascuna utenza domestica coinvolta nello schema. Per questi costi si ipotizza l’accesso alle detrazioni del 50% del “bonus casa” per i primi 10 anni;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i costi annuali per la gestione dell’impianto e dello schema ammontano a circa 1.300 € all’anno, con i quali è possibile provvedere (oltre al riparto dei benefici) anche al pagamento delle spese amministrative, alla manutenzione e all’assicurazione dell’impianto; l’incidenza di questi costi sulla singola utenza è di circa 70 € all’anno;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con una producibilità ipotizzata di circa 1.250 ore equivalenti e una perdita di producibilità dello 0,4% annuo per i pannelli, l’attivazione dello schema consente di: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ridurre il prelievo dalla rete di 2,5 MWh all’anno di energia per le utenze comuni;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effectLst/>
                <a:latin typeface="inherit"/>
              </a:rPr>
              <a:t>ottenere un’immissione in rete media annua di circa 21,6 MWh sui 20 anni del periodo di incentivazione e una media di energia condivisa oggetto di incentivazione di 11,4 MWh annui.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8B87A6-CE9C-C2CC-23D6-525E2B73EC3C}"/>
              </a:ext>
            </a:extLst>
          </p:cNvPr>
          <p:cNvSpPr txBox="1"/>
          <p:nvPr/>
        </p:nvSpPr>
        <p:spPr>
          <a:xfrm>
            <a:off x="7527073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Dossier RSE</a:t>
            </a:r>
          </a:p>
        </p:txBody>
      </p:sp>
    </p:spTree>
    <p:extLst>
      <p:ext uri="{BB962C8B-B14F-4D97-AF65-F5344CB8AC3E}">
        <p14:creationId xmlns:p14="http://schemas.microsoft.com/office/powerpoint/2010/main" val="204406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4F08E-98D4-4C0E-BBD3-52B2EC51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risultato</a:t>
            </a:r>
            <a:r>
              <a:rPr lang="en-GB" dirty="0"/>
              <a:t> </a:t>
            </a:r>
            <a:r>
              <a:rPr lang="en-GB" dirty="0" err="1"/>
              <a:t>economico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1DBB1C-A2BF-9413-69C3-B0442ADF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93800"/>
            <a:ext cx="88900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5BA1D2-05C3-0A64-2637-7F6E2A3385FD}"/>
              </a:ext>
            </a:extLst>
          </p:cNvPr>
          <p:cNvSpPr txBox="1"/>
          <p:nvPr/>
        </p:nvSpPr>
        <p:spPr>
          <a:xfrm>
            <a:off x="7527073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Dossier RSE</a:t>
            </a:r>
          </a:p>
        </p:txBody>
      </p:sp>
    </p:spTree>
    <p:extLst>
      <p:ext uri="{BB962C8B-B14F-4D97-AF65-F5344CB8AC3E}">
        <p14:creationId xmlns:p14="http://schemas.microsoft.com/office/powerpoint/2010/main" val="2454591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298AC-3047-B4EE-F6E9-F1C8FFB0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84" y="89209"/>
            <a:ext cx="7091916" cy="936703"/>
          </a:xfrm>
        </p:spPr>
        <p:txBody>
          <a:bodyPr/>
          <a:lstStyle/>
          <a:p>
            <a:r>
              <a:rPr lang="en-GB" sz="4000" dirty="0"/>
              <a:t>Il </a:t>
            </a:r>
            <a:r>
              <a:rPr lang="en-GB" sz="4000" dirty="0" err="1"/>
              <a:t>risultato</a:t>
            </a:r>
            <a:r>
              <a:rPr lang="en-GB" sz="4000" dirty="0"/>
              <a:t> per il </a:t>
            </a:r>
            <a:r>
              <a:rPr lang="en-GB" sz="4000" dirty="0" err="1"/>
              <a:t>singolo</a:t>
            </a:r>
            <a:r>
              <a:rPr lang="en-GB" sz="4000" dirty="0"/>
              <a:t> </a:t>
            </a:r>
            <a:r>
              <a:rPr lang="en-GB" sz="4000" dirty="0" err="1"/>
              <a:t>condòmino</a:t>
            </a:r>
            <a:endParaRPr lang="en-GB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15B76-E058-6716-8D2A-A957AA2F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298"/>
            <a:ext cx="8229600" cy="5419493"/>
          </a:xfrm>
        </p:spPr>
        <p:txBody>
          <a:bodyPr>
            <a:normAutofit fontScale="70000" lnSpcReduction="20000"/>
          </a:bodyPr>
          <a:lstStyle/>
          <a:p>
            <a:pPr marL="0" indent="0" algn="l" fontAlgn="base">
              <a:lnSpc>
                <a:spcPct val="120000"/>
              </a:lnSpc>
              <a:buNone/>
            </a:pPr>
            <a:r>
              <a:rPr lang="it-IT" b="0" i="0" u="none" strike="noStrike" dirty="0">
                <a:effectLst/>
                <a:latin typeface="Open Sans" panose="020B0606030504020204" pitchFamily="34" charset="0"/>
              </a:rPr>
              <a:t>Dal punto di vista del singolo condomino, è possibile inoltre affermare che, a fronte di un investimento iniziale di circa 1.650 €, si hanno: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inherit"/>
              </a:rPr>
              <a:t>una riduzione delle spese per le utenze condominiali in media di circa 30 € all’anno (circa </a:t>
            </a:r>
            <a:r>
              <a:rPr lang="it-IT" b="1" i="0" u="none" strike="noStrike" dirty="0">
                <a:effectLst/>
                <a:latin typeface="inherit"/>
              </a:rPr>
              <a:t>600 €/anno per il condominio </a:t>
            </a:r>
            <a:r>
              <a:rPr lang="it-IT" b="0" i="0" u="none" strike="noStrike" dirty="0">
                <a:effectLst/>
                <a:latin typeface="inherit"/>
              </a:rPr>
              <a:t>nel suo complesso, risparmi che proseguiranno anche oltre il termine del periodo di incentivazione),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inherit"/>
              </a:rPr>
              <a:t>un risparmio di circa il </a:t>
            </a:r>
            <a:r>
              <a:rPr lang="it-IT" b="1" i="0" u="none" strike="noStrike" dirty="0">
                <a:effectLst/>
                <a:latin typeface="inherit"/>
              </a:rPr>
              <a:t>45% delle componenti variabili della bolletta elettrica </a:t>
            </a:r>
            <a:r>
              <a:rPr lang="it-IT" b="0" i="0" u="none" strike="noStrike" dirty="0">
                <a:effectLst/>
                <a:latin typeface="inherit"/>
              </a:rPr>
              <a:t>(accise e IVA incluse);</a:t>
            </a:r>
          </a:p>
          <a:p>
            <a:pPr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inherit"/>
              </a:rPr>
              <a:t>un guadagno di circa </a:t>
            </a:r>
            <a:r>
              <a:rPr lang="it-IT" b="1" i="0" u="none" strike="noStrike" dirty="0">
                <a:effectLst/>
                <a:latin typeface="inherit"/>
              </a:rPr>
              <a:t>1.800 € alla fine dei 20 anni</a:t>
            </a:r>
            <a:r>
              <a:rPr lang="it-IT" b="0" i="0" u="none" strike="noStrike" dirty="0">
                <a:effectLst/>
                <a:latin typeface="inherit"/>
              </a:rPr>
              <a:t>, calcolato come differenza tra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inherit"/>
              </a:rPr>
              <a:t>la somma dei ricavi netti (vendita di energia + incentivo + costi evitati di rete + detrazioni fiscali – costi operativi) per i 20 anni considerati, pari a circa 3.450 €, e</a:t>
            </a:r>
          </a:p>
          <a:p>
            <a:pPr marL="742950" lvl="1" indent="-285750" algn="l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inherit"/>
              </a:rPr>
              <a:t>l’investimento iniziale.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D850B0-CD94-3B76-ADB7-C271F0843C2E}"/>
              </a:ext>
            </a:extLst>
          </p:cNvPr>
          <p:cNvSpPr txBox="1"/>
          <p:nvPr/>
        </p:nvSpPr>
        <p:spPr>
          <a:xfrm>
            <a:off x="7527073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Dossier RSE</a:t>
            </a:r>
          </a:p>
        </p:txBody>
      </p:sp>
    </p:spTree>
    <p:extLst>
      <p:ext uri="{BB962C8B-B14F-4D97-AF65-F5344CB8AC3E}">
        <p14:creationId xmlns:p14="http://schemas.microsoft.com/office/powerpoint/2010/main" val="4164161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724821-B67F-92FD-901E-4BA608040BB7}"/>
              </a:ext>
            </a:extLst>
          </p:cNvPr>
          <p:cNvSpPr txBox="1"/>
          <p:nvPr/>
        </p:nvSpPr>
        <p:spPr>
          <a:xfrm>
            <a:off x="2220412" y="5736311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err="1"/>
              <a:t>arturo.lorenzoni@unipd.it</a:t>
            </a:r>
            <a:endParaRPr lang="en-GB" sz="2800" i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254618-BF86-7C87-F0EC-02241C66600F}"/>
              </a:ext>
            </a:extLst>
          </p:cNvPr>
          <p:cNvSpPr txBox="1"/>
          <p:nvPr/>
        </p:nvSpPr>
        <p:spPr>
          <a:xfrm>
            <a:off x="423781" y="3109283"/>
            <a:ext cx="8296438" cy="1849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rgbClr val="9F0000"/>
                </a:solidFill>
                <a:effectLst/>
                <a:latin typeface="Helvetica" pitchFamily="2" charset="0"/>
              </a:rPr>
              <a:t>COMUNITÀ ENERGETICHE, 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rgbClr val="9F0000"/>
                </a:solidFill>
                <a:effectLst/>
                <a:latin typeface="Helvetica" pitchFamily="2" charset="0"/>
              </a:rPr>
              <a:t>AUTOCONSUMO E CONDOMINIO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BBDC7E-F69B-2505-EF41-94505A8ED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59" y="32265"/>
            <a:ext cx="3579541" cy="11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3891A-00BB-44F9-484F-D6A1F665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84" y="-141515"/>
            <a:ext cx="7091916" cy="1275907"/>
          </a:xfrm>
        </p:spPr>
        <p:txBody>
          <a:bodyPr/>
          <a:lstStyle/>
          <a:p>
            <a:r>
              <a:rPr lang="en-GB" sz="3200" dirty="0"/>
              <a:t>I </a:t>
            </a:r>
            <a:r>
              <a:rPr lang="en-GB" sz="3200" dirty="0" err="1"/>
              <a:t>consumi</a:t>
            </a:r>
            <a:r>
              <a:rPr lang="en-GB" sz="3200" dirty="0"/>
              <a:t> non </a:t>
            </a:r>
            <a:r>
              <a:rPr lang="en-GB" sz="3200" dirty="0" err="1"/>
              <a:t>crescono</a:t>
            </a:r>
            <a:r>
              <a:rPr lang="en-GB" sz="3200" dirty="0"/>
              <a:t> </a:t>
            </a:r>
            <a:r>
              <a:rPr lang="en-GB" sz="3200" dirty="0" err="1"/>
              <a:t>già</a:t>
            </a:r>
            <a:r>
              <a:rPr lang="en-GB" sz="3200" dirty="0"/>
              <a:t> da un po’ in Europa. Il </a:t>
            </a:r>
            <a:r>
              <a:rPr lang="en-GB" sz="3200" dirty="0" err="1"/>
              <a:t>bilancio</a:t>
            </a:r>
            <a:r>
              <a:rPr lang="en-GB" sz="3200" dirty="0"/>
              <a:t> </a:t>
            </a:r>
            <a:r>
              <a:rPr lang="en-GB" sz="3200" dirty="0" err="1"/>
              <a:t>energetico</a:t>
            </a:r>
            <a:r>
              <a:rPr lang="en-GB" sz="3200" dirty="0"/>
              <a:t> </a:t>
            </a:r>
            <a:r>
              <a:rPr lang="en-GB" sz="3200" dirty="0" err="1"/>
              <a:t>italiano</a:t>
            </a:r>
            <a:endParaRPr lang="en-GB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AD0CF0-384D-7EED-1D29-D3B564F0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3" y="1319511"/>
            <a:ext cx="8322468" cy="483304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CCF487-B5A2-C2B9-4E34-1824C42263EA}"/>
              </a:ext>
            </a:extLst>
          </p:cNvPr>
          <p:cNvSpPr txBox="1"/>
          <p:nvPr/>
        </p:nvSpPr>
        <p:spPr>
          <a:xfrm>
            <a:off x="6390003" y="628105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Fonte: MASE</a:t>
            </a:r>
          </a:p>
        </p:txBody>
      </p:sp>
    </p:spTree>
    <p:extLst>
      <p:ext uri="{BB962C8B-B14F-4D97-AF65-F5344CB8AC3E}">
        <p14:creationId xmlns:p14="http://schemas.microsoft.com/office/powerpoint/2010/main" val="252255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904FB81B-EF35-D843-9777-2A20BE229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0057" y="378613"/>
            <a:ext cx="6790401" cy="503129"/>
          </a:xfrm>
        </p:spPr>
        <p:txBody>
          <a:bodyPr>
            <a:noAutofit/>
          </a:bodyPr>
          <a:lstStyle/>
          <a:p>
            <a:r>
              <a:rPr lang="it-IT" altLang="it-IT" sz="3600" dirty="0">
                <a:ea typeface="ＭＳ Ｐゴシック" panose="020B0600070205080204" pitchFamily="34" charset="-128"/>
              </a:rPr>
              <a:t>Target EU al 2050: emissioni di CO</a:t>
            </a:r>
            <a:r>
              <a:rPr lang="it-IT" altLang="it-IT" sz="3600" baseline="-25000" dirty="0">
                <a:ea typeface="ＭＳ Ｐゴシック" panose="020B0600070205080204" pitchFamily="34" charset="-128"/>
              </a:rPr>
              <a:t>2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28674" name="CasellaDiTesto 4">
            <a:extLst>
              <a:ext uri="{FF2B5EF4-FFF2-40B4-BE49-F238E27FC236}">
                <a16:creationId xmlns:a16="http://schemas.microsoft.com/office/drawing/2014/main" id="{90160A69-157C-F947-88C1-DCFE2281F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76" y="1082441"/>
            <a:ext cx="1069524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¤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¥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¥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¥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¥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¥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1350" b="0" dirty="0"/>
              <a:t>Fonte: EEA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76B345D-CB64-DA40-B048-6B0EA825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6" y="1340973"/>
            <a:ext cx="8058067" cy="4970243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C1BF871B-6E7E-9749-BD8C-F5728FE8377D}"/>
              </a:ext>
            </a:extLst>
          </p:cNvPr>
          <p:cNvSpPr/>
          <p:nvPr/>
        </p:nvSpPr>
        <p:spPr>
          <a:xfrm>
            <a:off x="5685312" y="3788397"/>
            <a:ext cx="151410" cy="142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E69776-CEC0-914D-9EEE-C647CB5CD9D1}"/>
              </a:ext>
            </a:extLst>
          </p:cNvPr>
          <p:cNvSpPr txBox="1"/>
          <p:nvPr/>
        </p:nvSpPr>
        <p:spPr>
          <a:xfrm>
            <a:off x="4459422" y="41314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Ora: – 55%</a:t>
            </a:r>
          </a:p>
        </p:txBody>
      </p:sp>
    </p:spTree>
    <p:extLst>
      <p:ext uri="{BB962C8B-B14F-4D97-AF65-F5344CB8AC3E}">
        <p14:creationId xmlns:p14="http://schemas.microsoft.com/office/powerpoint/2010/main" val="39763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A0C92-1A93-D5AE-A2BB-BBE766A6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97155"/>
            <a:ext cx="6651171" cy="739461"/>
          </a:xfrm>
        </p:spPr>
        <p:txBody>
          <a:bodyPr/>
          <a:lstStyle/>
          <a:p>
            <a:r>
              <a:rPr lang="it-IT" sz="2800" dirty="0"/>
              <a:t>Percorsi lineari di mitigazione per il rispetto dei vincoli di carbonio disponibili</a:t>
            </a:r>
            <a:endParaRPr lang="en-GB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DC8BF7-71A8-5517-13DF-E2659E8C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7" y="1171923"/>
            <a:ext cx="7541019" cy="46643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043B98-B915-02C6-6613-CCDA2248C6ED}"/>
              </a:ext>
            </a:extLst>
          </p:cNvPr>
          <p:cNvSpPr txBox="1"/>
          <p:nvPr/>
        </p:nvSpPr>
        <p:spPr>
          <a:xfrm>
            <a:off x="1363498" y="572375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IRENA,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AD5088-AE70-BE01-E782-93F3B3BDB3B8}"/>
              </a:ext>
            </a:extLst>
          </p:cNvPr>
          <p:cNvSpPr txBox="1"/>
          <p:nvPr/>
        </p:nvSpPr>
        <p:spPr>
          <a:xfrm>
            <a:off x="721237" y="6093083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Dobbiamo accelerare il percorso di adozione delle fonti rinnovabili</a:t>
            </a:r>
          </a:p>
          <a:p>
            <a:r>
              <a:rPr lang="it-IT"/>
              <a:t>E l’Europa guida le scelte tecnologiche in tutto il mondo</a:t>
            </a:r>
          </a:p>
        </p:txBody>
      </p:sp>
    </p:spTree>
    <p:extLst>
      <p:ext uri="{BB962C8B-B14F-4D97-AF65-F5344CB8AC3E}">
        <p14:creationId xmlns:p14="http://schemas.microsoft.com/office/powerpoint/2010/main" val="129945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CC25F-F02C-1C4F-99BA-182D8962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791" y="127907"/>
            <a:ext cx="6849337" cy="776690"/>
          </a:xfrm>
        </p:spPr>
        <p:txBody>
          <a:bodyPr>
            <a:noAutofit/>
          </a:bodyPr>
          <a:lstStyle/>
          <a:p>
            <a:pPr>
              <a:lnSpc>
                <a:spcPts val="2130"/>
              </a:lnSpc>
            </a:pPr>
            <a:r>
              <a:rPr lang="it-IT" sz="2800" dirty="0"/>
              <a:t>L’unica risposta per rispondere al cambiamento climatico: </a:t>
            </a:r>
            <a:r>
              <a:rPr lang="it-IT" sz="2800" dirty="0" err="1"/>
              <a:t>Unburnable</a:t>
            </a:r>
            <a:r>
              <a:rPr lang="it-IT" sz="2800" dirty="0"/>
              <a:t> carbon,  lasciare il carbonio fossile dov’è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3CC2F2-909E-DB41-B00E-46AD602B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8" y="1309087"/>
            <a:ext cx="8956330" cy="35241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9E5069-08B6-FB47-B34F-8653827FEBFE}"/>
              </a:ext>
            </a:extLst>
          </p:cNvPr>
          <p:cNvSpPr txBox="1"/>
          <p:nvPr/>
        </p:nvSpPr>
        <p:spPr>
          <a:xfrm>
            <a:off x="2487115" y="6083762"/>
            <a:ext cx="393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Fonte: </a:t>
            </a:r>
            <a:r>
              <a:rPr lang="it-IT" dirty="0" err="1"/>
              <a:t>Gerasimchuk</a:t>
            </a:r>
            <a:r>
              <a:rPr lang="it-IT" dirty="0"/>
              <a:t>, 2019 @ </a:t>
            </a:r>
            <a:r>
              <a:rPr lang="it-IT" dirty="0" err="1"/>
              <a:t>Unipd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042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>
            <a:extLst>
              <a:ext uri="{FF2B5EF4-FFF2-40B4-BE49-F238E27FC236}">
                <a16:creationId xmlns:a16="http://schemas.microsoft.com/office/drawing/2014/main" id="{7957C2EA-9606-0748-B752-1C5E369B0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3575" y="157162"/>
            <a:ext cx="7058026" cy="762000"/>
          </a:xfrm>
        </p:spPr>
        <p:txBody>
          <a:bodyPr>
            <a:noAutofit/>
          </a:bodyPr>
          <a:lstStyle/>
          <a:p>
            <a:r>
              <a:rPr lang="it-IT" altLang="it-IT" sz="3200" dirty="0">
                <a:ea typeface="ＭＳ Ｐゴシック" panose="020B0600070205080204" pitchFamily="34" charset="-128"/>
              </a:rPr>
              <a:t>La crescita delle fonti rinnovabili in EU: </a:t>
            </a:r>
            <a:br>
              <a:rPr lang="it-IT" altLang="it-IT" sz="3200" dirty="0">
                <a:ea typeface="ＭＳ Ｐゴシック" panose="020B0600070205080204" pitchFamily="34" charset="-128"/>
              </a:rPr>
            </a:br>
            <a:r>
              <a:rPr lang="it-IT" altLang="it-IT" sz="3200" dirty="0">
                <a:ea typeface="ＭＳ Ｐゴシック" panose="020B0600070205080204" pitchFamily="34" charset="-128"/>
              </a:rPr>
              <a:t>una scelta razionale</a:t>
            </a:r>
          </a:p>
        </p:txBody>
      </p:sp>
      <p:pic>
        <p:nvPicPr>
          <p:cNvPr id="9218" name="Immagine 3">
            <a:extLst>
              <a:ext uri="{FF2B5EF4-FFF2-40B4-BE49-F238E27FC236}">
                <a16:creationId xmlns:a16="http://schemas.microsoft.com/office/drawing/2014/main" id="{A2634A7A-C85A-A341-84C4-28D141B1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5" y="1143510"/>
            <a:ext cx="8315666" cy="57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6A37456A-9DCE-9640-AFF5-71D863312C79}"/>
              </a:ext>
            </a:extLst>
          </p:cNvPr>
          <p:cNvSpPr/>
          <p:nvPr/>
        </p:nvSpPr>
        <p:spPr>
          <a:xfrm>
            <a:off x="4998571" y="4095725"/>
            <a:ext cx="365166" cy="151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6ED039-3F09-FC41-9E1A-C867170CF270}"/>
              </a:ext>
            </a:extLst>
          </p:cNvPr>
          <p:cNvSpPr txBox="1"/>
          <p:nvPr/>
        </p:nvSpPr>
        <p:spPr>
          <a:xfrm>
            <a:off x="4627156" y="361421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Ora 42,5%</a:t>
            </a:r>
          </a:p>
        </p:txBody>
      </p:sp>
    </p:spTree>
    <p:extLst>
      <p:ext uri="{BB962C8B-B14F-4D97-AF65-F5344CB8AC3E}">
        <p14:creationId xmlns:p14="http://schemas.microsoft.com/office/powerpoint/2010/main" val="40071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6D2F20A-4C97-628E-9652-82DADD81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57" y="69124"/>
            <a:ext cx="7130144" cy="994172"/>
          </a:xfrm>
        </p:spPr>
        <p:txBody>
          <a:bodyPr/>
          <a:lstStyle/>
          <a:p>
            <a:r>
              <a:rPr lang="en-GB" sz="2800" dirty="0"/>
              <a:t>Cosa ci </a:t>
            </a:r>
            <a:r>
              <a:rPr lang="en-GB" sz="2800" dirty="0" err="1"/>
              <a:t>aspetta</a:t>
            </a:r>
            <a:r>
              <a:rPr lang="en-GB" sz="2800" dirty="0"/>
              <a:t> in </a:t>
            </a:r>
            <a:r>
              <a:rPr lang="en-GB" sz="2800" dirty="0" err="1"/>
              <a:t>questa</a:t>
            </a:r>
            <a:r>
              <a:rPr lang="en-GB" sz="2800" dirty="0"/>
              <a:t> decade: </a:t>
            </a:r>
            <a:br>
              <a:rPr lang="en-GB" sz="2800" dirty="0"/>
            </a:br>
            <a:r>
              <a:rPr lang="en-GB" sz="2800" dirty="0"/>
              <a:t>le </a:t>
            </a:r>
            <a:r>
              <a:rPr lang="en-GB" sz="2800" dirty="0" err="1"/>
              <a:t>previsioni</a:t>
            </a:r>
            <a:r>
              <a:rPr lang="en-GB" sz="2800" dirty="0"/>
              <a:t> di TERNA </a:t>
            </a:r>
            <a:r>
              <a:rPr lang="en-GB" sz="2800" dirty="0" err="1"/>
              <a:t>sulle</a:t>
            </a:r>
            <a:r>
              <a:rPr lang="en-GB" sz="2800" dirty="0"/>
              <a:t> </a:t>
            </a:r>
            <a:r>
              <a:rPr lang="en-GB" sz="2800" dirty="0" err="1"/>
              <a:t>fonti</a:t>
            </a:r>
            <a:r>
              <a:rPr lang="en-GB" sz="2800" dirty="0"/>
              <a:t> </a:t>
            </a:r>
            <a:r>
              <a:rPr lang="en-GB" sz="2800" dirty="0" err="1"/>
              <a:t>rinnovabili</a:t>
            </a:r>
            <a:endParaRPr lang="en-GB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F77E5B-ACFB-2F93-BFDD-51CE40B4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" y="1273629"/>
            <a:ext cx="8669925" cy="458996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82500E-7B35-9861-ADE9-B232F83C3224}"/>
              </a:ext>
            </a:extLst>
          </p:cNvPr>
          <p:cNvSpPr txBox="1"/>
          <p:nvPr/>
        </p:nvSpPr>
        <p:spPr>
          <a:xfrm>
            <a:off x="3473339" y="6073923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Repower EU: + 90 GW al 2030 (120 GW </a:t>
            </a:r>
            <a:r>
              <a:rPr lang="en-GB" dirty="0" err="1"/>
              <a:t>totali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641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60563</TotalTime>
  <Words>3053</Words>
  <Application>Microsoft Office PowerPoint</Application>
  <PresentationFormat>Presentazione su schermo (4:3)</PresentationFormat>
  <Paragraphs>171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54" baseType="lpstr">
      <vt:lpstr>-apple-system-font</vt:lpstr>
      <vt:lpstr>Arial</vt:lpstr>
      <vt:lpstr>Calibri</vt:lpstr>
      <vt:lpstr>Gudea</vt:lpstr>
      <vt:lpstr>Helvetica</vt:lpstr>
      <vt:lpstr>Helvetica Neue Condensed Bold</vt:lpstr>
      <vt:lpstr>inherit</vt:lpstr>
      <vt:lpstr>Open Sans</vt:lpstr>
      <vt:lpstr>Open Sans</vt:lpstr>
      <vt:lpstr>Studio Gotich Light</vt:lpstr>
      <vt:lpstr>Times</vt:lpstr>
      <vt:lpstr>Times New Roman</vt:lpstr>
      <vt:lpstr>Titillium Web</vt:lpstr>
      <vt:lpstr>Titillium-light</vt:lpstr>
      <vt:lpstr>Titillium-light</vt:lpstr>
      <vt:lpstr>Wingdings</vt:lpstr>
      <vt:lpstr>Tema di Office</vt:lpstr>
      <vt:lpstr>Presentazione standard di PowerPoint</vt:lpstr>
      <vt:lpstr>Alcuni elementi di contesto</vt:lpstr>
      <vt:lpstr>La temperature del globo</vt:lpstr>
      <vt:lpstr>I consumi non crescono già da un po’ in Europa. Il bilancio energetico italiano</vt:lpstr>
      <vt:lpstr>Target EU al 2050: emissioni di CO2</vt:lpstr>
      <vt:lpstr>Percorsi lineari di mitigazione per il rispetto dei vincoli di carbonio disponibili</vt:lpstr>
      <vt:lpstr>L’unica risposta per rispondere al cambiamento climatico: Unburnable carbon,  lasciare il carbonio fossile dov’è</vt:lpstr>
      <vt:lpstr>La crescita delle fonti rinnovabili in EU:  una scelta razionale</vt:lpstr>
      <vt:lpstr>Cosa ci aspetta in questa decade:  le previsioni di TERNA sulle fonti rinnovabili</vt:lpstr>
      <vt:lpstr>Un elemento di novità: nell’ultimo decennio cambiano le convenienze</vt:lpstr>
      <vt:lpstr>Rinnovabili vs fossili</vt:lpstr>
      <vt:lpstr>Una sfida per i gestori delle reti</vt:lpstr>
      <vt:lpstr>La digitalizzazione dell’energia</vt:lpstr>
      <vt:lpstr>Nuovi ruoli nei mercati dell'energia elettrica</vt:lpstr>
      <vt:lpstr>Dalla fornitura del bene al servizio</vt:lpstr>
      <vt:lpstr>Presentazione standard di PowerPoint</vt:lpstr>
      <vt:lpstr>Le configurazioni per l’autoconsumo diffuso</vt:lpstr>
      <vt:lpstr>Le configurazioni possibili sono molte…</vt:lpstr>
      <vt:lpstr>L’articolato percorso normativo</vt:lpstr>
      <vt:lpstr>Il DL 199/2021</vt:lpstr>
      <vt:lpstr>D.M. 7 dicembre 2023, n. 414</vt:lpstr>
      <vt:lpstr>Il modello di Comunità “virtuale”</vt:lpstr>
      <vt:lpstr>Chi sono i soggetti che possono aspirare ad essere “referenti” di una CER?</vt:lpstr>
      <vt:lpstr>Cosa è un Gruppo di autoconsumatori di energia rinnovabile?</vt:lpstr>
      <vt:lpstr>I margini per l’innovazione tecnologica (e sociale!)</vt:lpstr>
      <vt:lpstr>Le tecnologie abilitanti</vt:lpstr>
      <vt:lpstr>Gruppo di autoconsumatori di energia rinnovabile che agiscono collettivamente</vt:lpstr>
      <vt:lpstr>Presentazione standard di PowerPoint</vt:lpstr>
      <vt:lpstr>Come funziona l’autoconsumo collettivo</vt:lpstr>
      <vt:lpstr>Come procedere</vt:lpstr>
      <vt:lpstr>Condizioni e vincoli</vt:lpstr>
      <vt:lpstr>Le criticità</vt:lpstr>
      <vt:lpstr>Autoconsumo collettivo in condominio di medie dimensioni: un caso studio</vt:lpstr>
      <vt:lpstr>Presentazione standard di PowerPoint</vt:lpstr>
      <vt:lpstr>Il risultato economico</vt:lpstr>
      <vt:lpstr>Il risultato per il singolo condòmino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dina greco</dc:creator>
  <cp:keywords/>
  <dc:description/>
  <cp:lastModifiedBy>dina greco</cp:lastModifiedBy>
  <cp:revision>369</cp:revision>
  <cp:lastPrinted>2022-10-07T12:25:55Z</cp:lastPrinted>
  <dcterms:created xsi:type="dcterms:W3CDTF">2010-01-13T09:12:53Z</dcterms:created>
  <dcterms:modified xsi:type="dcterms:W3CDTF">2024-02-01T07:27:25Z</dcterms:modified>
  <cp:category/>
</cp:coreProperties>
</file>