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7">
  <p:sldMasterIdLst>
    <p:sldMasterId id="2147483662" r:id="rId1"/>
  </p:sldMasterIdLst>
  <p:notesMasterIdLst>
    <p:notesMasterId r:id="rId23"/>
  </p:notesMasterIdLst>
  <p:sldIdLst>
    <p:sldId id="312" r:id="rId2"/>
    <p:sldId id="316" r:id="rId3"/>
    <p:sldId id="313" r:id="rId4"/>
    <p:sldId id="306" r:id="rId5"/>
    <p:sldId id="311" r:id="rId6"/>
    <p:sldId id="258" r:id="rId7"/>
    <p:sldId id="307" r:id="rId8"/>
    <p:sldId id="259" r:id="rId9"/>
    <p:sldId id="260" r:id="rId10"/>
    <p:sldId id="314" r:id="rId11"/>
    <p:sldId id="319" r:id="rId12"/>
    <p:sldId id="329" r:id="rId13"/>
    <p:sldId id="322" r:id="rId14"/>
    <p:sldId id="323" r:id="rId15"/>
    <p:sldId id="327" r:id="rId16"/>
    <p:sldId id="309" r:id="rId17"/>
    <p:sldId id="324" r:id="rId18"/>
    <p:sldId id="325" r:id="rId19"/>
    <p:sldId id="326" r:id="rId20"/>
    <p:sldId id="330" r:id="rId21"/>
    <p:sldId id="328" r:id="rId22"/>
  </p:sldIdLst>
  <p:sldSz cx="9144000" cy="5143500" type="screen16x9"/>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4660"/>
  </p:normalViewPr>
  <p:slideViewPr>
    <p:cSldViewPr snapToGrid="0">
      <p:cViewPr varScale="1">
        <p:scale>
          <a:sx n="159" d="100"/>
          <a:sy n="159" d="100"/>
        </p:scale>
        <p:origin x="192"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76306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edef7e16b_0_9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edef7e16b_0_94: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847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def7e16b_0_1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edef7e16b_0_10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387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def7e16b_0_1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edef7e16b_0_10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981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def7e16b_0_1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edef7e16b_0_10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355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edef7e16b_0_11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edef7e16b_0_114: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218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def7e16b_0_1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edef7e16b_0_10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0828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def7e16b_0_1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edef7e16b_0_10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9224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def7e16b_0_1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edef7e16b_0_10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996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def7e16b_0_1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edef7e16b_0_10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329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def7e16b_0_1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edef7e16b_0_10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089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edef7e16b_0_9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edef7e16b_0_94: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173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edef7e16b_0_9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edef7e16b_0_9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930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edef7e16b_0_9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edef7e16b_0_9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54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edef7e16b_0_1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edef7e16b_0_104: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47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def7e16b_0_1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edef7e16b_0_10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18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def7e16b_0_1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edef7e16b_0_10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73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def7e16b_0_1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edef7e16b_0_10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9378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def7e16b_0_1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edef7e16b_0_10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7238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2" name="Freeform 11"/>
          <p:cNvSpPr/>
          <p:nvPr/>
        </p:nvSpPr>
        <p:spPr>
          <a:xfrm>
            <a:off x="-11907" y="0"/>
            <a:ext cx="8762858" cy="4941094"/>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3211693"/>
            <a:ext cx="8496943" cy="152163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0"/>
            <a:ext cx="6539684" cy="342658"/>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19988"/>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496992"/>
            <a:ext cx="7316390" cy="2074896"/>
          </a:xfrm>
        </p:spPr>
        <p:txBody>
          <a:bodyPr anchor="b">
            <a:normAutofit/>
          </a:bodyPr>
          <a:lstStyle>
            <a:lvl1pPr algn="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rot="21420000">
            <a:off x="737297" y="2628907"/>
            <a:ext cx="7316390" cy="412750"/>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21420000">
            <a:off x="3711406" y="3433847"/>
            <a:ext cx="4607740" cy="872334"/>
          </a:xfrm>
        </p:spPr>
        <p:txBody>
          <a:bodyPr/>
          <a:lstStyle>
            <a:lvl1pPr algn="ctr">
              <a:defRPr sz="4050">
                <a:solidFill>
                  <a:schemeClr val="accent1">
                    <a:lumMod val="50000"/>
                  </a:schemeClr>
                </a:solidFill>
              </a:defRPr>
            </a:lvl1pPr>
          </a:lstStyle>
          <a:p>
            <a:endParaRPr lang="it-IT"/>
          </a:p>
        </p:txBody>
      </p:sp>
      <p:sp>
        <p:nvSpPr>
          <p:cNvPr id="5" name="Footer Placeholder 4"/>
          <p:cNvSpPr>
            <a:spLocks noGrp="1"/>
          </p:cNvSpPr>
          <p:nvPr>
            <p:ph type="ftr" sz="quarter" idx="11"/>
          </p:nvPr>
        </p:nvSpPr>
        <p:spPr>
          <a:xfrm rot="21420000">
            <a:off x="-4170" y="3662268"/>
            <a:ext cx="3035429" cy="896654"/>
          </a:xfrm>
        </p:spPr>
        <p:txBody>
          <a:bodyPr vert="horz" lIns="91440" tIns="45720" rIns="91440" bIns="45720" rtlCol="0" anchor="ctr"/>
          <a:lstStyle>
            <a:lvl1pPr algn="r">
              <a:defRPr lang="en-US" sz="4050" dirty="0"/>
            </a:lvl1pPr>
          </a:lstStyle>
          <a:p>
            <a:endParaRPr lang="it-IT"/>
          </a:p>
        </p:txBody>
      </p:sp>
      <p:sp>
        <p:nvSpPr>
          <p:cNvPr id="6" name="Slide Number Placeholder 5"/>
          <p:cNvSpPr>
            <a:spLocks noGrp="1"/>
          </p:cNvSpPr>
          <p:nvPr>
            <p:ph type="sldNum" sz="quarter" idx="12"/>
          </p:nvPr>
        </p:nvSpPr>
        <p:spPr>
          <a:xfrm rot="21420000">
            <a:off x="7388818" y="2874486"/>
            <a:ext cx="680390" cy="373853"/>
          </a:xfrm>
        </p:spPr>
        <p:txBody>
          <a:bodyPr/>
          <a:lstStyle>
            <a:lvl1pPr>
              <a:defRPr sz="1800">
                <a:solidFill>
                  <a:schemeClr val="tx1">
                    <a:lumMod val="75000"/>
                    <a:lumOff val="25000"/>
                  </a:schemeClr>
                </a:solidFill>
              </a:defRPr>
            </a:lvl1pPr>
          </a:lstStyle>
          <a:p>
            <a:pPr marL="0" lvl="0" indent="0" algn="l" rtl="0">
              <a:spcBef>
                <a:spcPts val="0"/>
              </a:spcBef>
              <a:spcAft>
                <a:spcPts val="0"/>
              </a:spcAft>
              <a:buNone/>
            </a:pPr>
            <a:fld id="{00000000-1234-1234-1234-123412341234}" type="slidenum">
              <a:rPr lang="it-IT" smtClean="0"/>
              <a:t>‹N›</a:t>
            </a:fld>
            <a:endParaRPr lang="it-IT" sz="1400" b="0">
              <a:solidFill>
                <a:srgbClr val="000000"/>
              </a:solidFill>
            </a:endParaRPr>
          </a:p>
        </p:txBody>
      </p:sp>
      <p:sp>
        <p:nvSpPr>
          <p:cNvPr id="25" name="5-Point Star 24"/>
          <p:cNvSpPr/>
          <p:nvPr/>
        </p:nvSpPr>
        <p:spPr>
          <a:xfrm rot="21420000">
            <a:off x="3166039" y="3833517"/>
            <a:ext cx="386540" cy="38654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0894505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14350" y="3079749"/>
            <a:ext cx="7796031" cy="441635"/>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4351" y="514350"/>
            <a:ext cx="7794385" cy="2396177"/>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14335" y="3527192"/>
            <a:ext cx="7796046" cy="511854"/>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sz="1400" b="0">
              <a:solidFill>
                <a:srgbClr val="000000"/>
              </a:solidFill>
            </a:endParaRPr>
          </a:p>
        </p:txBody>
      </p:sp>
    </p:spTree>
    <p:extLst>
      <p:ext uri="{BB962C8B-B14F-4D97-AF65-F5344CB8AC3E}">
        <p14:creationId xmlns:p14="http://schemas.microsoft.com/office/powerpoint/2010/main" val="7312821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7677" cy="2396177"/>
          </a:xfrm>
        </p:spPr>
        <p:txBody>
          <a:bodyPr anchor="ctr">
            <a:normAutofit/>
          </a:bodyPr>
          <a:lstStyle>
            <a:lvl1pPr algn="ct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514335" y="3079750"/>
            <a:ext cx="7796047" cy="955205"/>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sz="1400" b="0">
              <a:solidFill>
                <a:srgbClr val="000000"/>
              </a:solidFill>
            </a:endParaRPr>
          </a:p>
        </p:txBody>
      </p:sp>
    </p:spTree>
    <p:extLst>
      <p:ext uri="{BB962C8B-B14F-4D97-AF65-F5344CB8AC3E}">
        <p14:creationId xmlns:p14="http://schemas.microsoft.com/office/powerpoint/2010/main" val="20096938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99" y="514350"/>
            <a:ext cx="7143765" cy="2187528"/>
          </a:xfrm>
        </p:spPr>
        <p:txBody>
          <a:bodyPr anchor="ctr">
            <a:normAutofit/>
          </a:bodyPr>
          <a:lstStyle>
            <a:lvl1pPr algn="ct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162698" y="2707524"/>
            <a:ext cx="6500967" cy="283326"/>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4" name="Text Placeholder 3"/>
          <p:cNvSpPr>
            <a:spLocks noGrp="1"/>
          </p:cNvSpPr>
          <p:nvPr>
            <p:ph type="body" sz="half" idx="2"/>
          </p:nvPr>
        </p:nvSpPr>
        <p:spPr>
          <a:xfrm>
            <a:off x="514351" y="3079751"/>
            <a:ext cx="7797662" cy="951189"/>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sz="1400" b="0">
              <a:solidFill>
                <a:srgbClr val="000000"/>
              </a:solidFill>
            </a:endParaRPr>
          </a:p>
        </p:txBody>
      </p:sp>
      <p:sp>
        <p:nvSpPr>
          <p:cNvPr id="13" name="TextBox 12"/>
          <p:cNvSpPr txBox="1"/>
          <p:nvPr/>
        </p:nvSpPr>
        <p:spPr>
          <a:xfrm>
            <a:off x="514351" y="669471"/>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854812" y="219212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5901654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514351" y="1292891"/>
            <a:ext cx="7796030" cy="1883876"/>
          </a:xfrm>
        </p:spPr>
        <p:txBody>
          <a:bodyPr anchor="b">
            <a:normAutofit/>
          </a:bodyPr>
          <a:lstStyle>
            <a:lvl1pPr algn="l">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514351" y="3185601"/>
            <a:ext cx="7796030" cy="855483"/>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sz="1400" b="0">
              <a:solidFill>
                <a:srgbClr val="000000"/>
              </a:solidFill>
            </a:endParaRPr>
          </a:p>
        </p:txBody>
      </p:sp>
    </p:spTree>
    <p:extLst>
      <p:ext uri="{BB962C8B-B14F-4D97-AF65-F5344CB8AC3E}">
        <p14:creationId xmlns:p14="http://schemas.microsoft.com/office/powerpoint/2010/main" val="42431522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514351" y="514350"/>
            <a:ext cx="7796030" cy="863974"/>
          </a:xfrm>
        </p:spPr>
        <p:txBody>
          <a:bodyPr/>
          <a:lstStyle>
            <a:lvl1pPr algn="ctr">
              <a:defRPr/>
            </a:lvl1pPr>
          </a:lstStyle>
          <a:p>
            <a:r>
              <a:rPr lang="it-IT"/>
              <a:t>Fare clic per modificare lo stile del titolo dello schema</a:t>
            </a:r>
            <a:endParaRPr lang="en-US" dirty="0"/>
          </a:p>
        </p:txBody>
      </p:sp>
      <p:sp>
        <p:nvSpPr>
          <p:cNvPr id="7" name="Text Placeholder 2"/>
          <p:cNvSpPr>
            <a:spLocks noGrp="1"/>
          </p:cNvSpPr>
          <p:nvPr>
            <p:ph type="body" idx="1"/>
          </p:nvPr>
        </p:nvSpPr>
        <p:spPr>
          <a:xfrm>
            <a:off x="514352"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8" name="Text Placeholder 3"/>
          <p:cNvSpPr>
            <a:spLocks noGrp="1"/>
          </p:cNvSpPr>
          <p:nvPr>
            <p:ph type="body" sz="half" idx="15"/>
          </p:nvPr>
        </p:nvSpPr>
        <p:spPr>
          <a:xfrm>
            <a:off x="514352"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9" name="Text Placeholder 4"/>
          <p:cNvSpPr>
            <a:spLocks noGrp="1"/>
          </p:cNvSpPr>
          <p:nvPr>
            <p:ph type="body" sz="quarter" idx="3"/>
          </p:nvPr>
        </p:nvSpPr>
        <p:spPr>
          <a:xfrm>
            <a:off x="3175967"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3175966"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11" name="Text Placeholder 4"/>
          <p:cNvSpPr>
            <a:spLocks noGrp="1"/>
          </p:cNvSpPr>
          <p:nvPr>
            <p:ph type="body" sz="quarter" idx="13"/>
          </p:nvPr>
        </p:nvSpPr>
        <p:spPr>
          <a:xfrm>
            <a:off x="5827785"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5827785"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sz="1400" b="0">
              <a:solidFill>
                <a:srgbClr val="000000"/>
              </a:solidFill>
            </a:endParaRPr>
          </a:p>
        </p:txBody>
      </p:sp>
    </p:spTree>
    <p:extLst>
      <p:ext uri="{BB962C8B-B14F-4D97-AF65-F5344CB8AC3E}">
        <p14:creationId xmlns:p14="http://schemas.microsoft.com/office/powerpoint/2010/main" val="118953752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514351" y="514350"/>
            <a:ext cx="7797662" cy="863974"/>
          </a:xfrm>
        </p:spPr>
        <p:txBody>
          <a:bodyPr/>
          <a:lstStyle>
            <a:lvl1pPr algn="ctr">
              <a:defRPr/>
            </a:lvl1pPr>
          </a:lstStyle>
          <a:p>
            <a:r>
              <a:rPr lang="it-IT"/>
              <a:t>Fare clic per modificare lo stile del titolo dello schema</a:t>
            </a:r>
            <a:endParaRPr lang="en-US" dirty="0"/>
          </a:p>
        </p:txBody>
      </p:sp>
      <p:sp>
        <p:nvSpPr>
          <p:cNvPr id="19" name="Text Placeholder 2"/>
          <p:cNvSpPr>
            <a:spLocks noGrp="1"/>
          </p:cNvSpPr>
          <p:nvPr>
            <p:ph type="body" idx="1"/>
          </p:nvPr>
        </p:nvSpPr>
        <p:spPr>
          <a:xfrm>
            <a:off x="518880"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514335" y="1547547"/>
            <a:ext cx="2482596" cy="1152544"/>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518880" y="3291966"/>
            <a:ext cx="2482596" cy="73897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22" name="Text Placeholder 4"/>
          <p:cNvSpPr>
            <a:spLocks noGrp="1"/>
          </p:cNvSpPr>
          <p:nvPr>
            <p:ph type="body" sz="quarter" idx="3"/>
          </p:nvPr>
        </p:nvSpPr>
        <p:spPr>
          <a:xfrm>
            <a:off x="3178058"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3176999" y="1547547"/>
            <a:ext cx="2482596" cy="1151428"/>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176999" y="3291965"/>
            <a:ext cx="2482596" cy="7389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25" name="Text Placeholder 4"/>
          <p:cNvSpPr>
            <a:spLocks noGrp="1"/>
          </p:cNvSpPr>
          <p:nvPr>
            <p:ph type="body" sz="quarter" idx="13"/>
          </p:nvPr>
        </p:nvSpPr>
        <p:spPr>
          <a:xfrm>
            <a:off x="5826708"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5826614" y="1547546"/>
            <a:ext cx="2482596" cy="115289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5826614" y="3291963"/>
            <a:ext cx="2482596" cy="73897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sz="1400" b="0">
              <a:solidFill>
                <a:srgbClr val="000000"/>
              </a:solidFill>
            </a:endParaRPr>
          </a:p>
        </p:txBody>
      </p:sp>
    </p:spTree>
    <p:extLst>
      <p:ext uri="{BB962C8B-B14F-4D97-AF65-F5344CB8AC3E}">
        <p14:creationId xmlns:p14="http://schemas.microsoft.com/office/powerpoint/2010/main" val="8847780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514351" y="1547547"/>
            <a:ext cx="7796030" cy="248339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sz="1400" b="0">
              <a:solidFill>
                <a:srgbClr val="000000"/>
              </a:solidFill>
            </a:endParaRPr>
          </a:p>
        </p:txBody>
      </p:sp>
    </p:spTree>
    <p:extLst>
      <p:ext uri="{BB962C8B-B14F-4D97-AF65-F5344CB8AC3E}">
        <p14:creationId xmlns:p14="http://schemas.microsoft.com/office/powerpoint/2010/main" val="189634155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514350"/>
            <a:ext cx="1698485" cy="351658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514351" y="514350"/>
            <a:ext cx="5928323" cy="3516589"/>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sz="1400" b="0">
              <a:solidFill>
                <a:srgbClr val="000000"/>
              </a:solidFill>
            </a:endParaRPr>
          </a:p>
        </p:txBody>
      </p:sp>
    </p:spTree>
    <p:extLst>
      <p:ext uri="{BB962C8B-B14F-4D97-AF65-F5344CB8AC3E}">
        <p14:creationId xmlns:p14="http://schemas.microsoft.com/office/powerpoint/2010/main" val="334140532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yout personalizzato">
  <p:cSld name="Layout personalizzato">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3438" y="625078"/>
            <a:ext cx="7737600" cy="716700"/>
          </a:xfrm>
          <a:prstGeom prst="rect">
            <a:avLst/>
          </a:prstGeom>
          <a:noFill/>
          <a:ln>
            <a:noFill/>
          </a:ln>
        </p:spPr>
        <p:txBody>
          <a:bodyPr spcFirstLastPara="1" wrap="square" lIns="90000" tIns="46800" rIns="90000" bIns="468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4"/>
          <p:cNvSpPr txBox="1">
            <a:spLocks noGrp="1"/>
          </p:cNvSpPr>
          <p:nvPr>
            <p:ph type="dt" idx="10"/>
          </p:nvPr>
        </p:nvSpPr>
        <p:spPr>
          <a:xfrm>
            <a:off x="2438400" y="4686300"/>
            <a:ext cx="2087700" cy="323700"/>
          </a:xfrm>
          <a:prstGeom prst="rect">
            <a:avLst/>
          </a:prstGeom>
          <a:noFill/>
          <a:ln>
            <a:noFill/>
          </a:ln>
        </p:spPr>
        <p:txBody>
          <a:bodyPr spcFirstLastPara="1" wrap="square" lIns="90000" tIns="46800" rIns="90000" bIns="468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5791200" y="4686300"/>
            <a:ext cx="2854200" cy="323700"/>
          </a:xfrm>
          <a:prstGeom prst="rect">
            <a:avLst/>
          </a:prstGeom>
          <a:noFill/>
          <a:ln>
            <a:noFill/>
          </a:ln>
        </p:spPr>
        <p:txBody>
          <a:bodyPr spcFirstLastPara="1" wrap="square" lIns="90000" tIns="46800" rIns="90000" bIns="468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4137" y="4649390"/>
            <a:ext cx="544500" cy="366600"/>
          </a:xfrm>
          <a:prstGeom prst="rect">
            <a:avLst/>
          </a:prstGeom>
          <a:noFill/>
          <a:ln>
            <a:noFill/>
          </a:ln>
        </p:spPr>
        <p:txBody>
          <a:bodyPr spcFirstLastPara="1" wrap="square" lIns="90000" tIns="46800" rIns="90000" bIns="46800" anchor="b" anchorCtr="1">
            <a:noAutofit/>
          </a:bodyPr>
          <a:lstStyle>
            <a:lvl1pPr marL="0" marR="0" lvl="0"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631683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olo e contenuto" type="obj">
  <p:cSld name="1_Titolo e contenuto">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833437" y="625078"/>
            <a:ext cx="7737600" cy="716700"/>
          </a:xfrm>
          <a:prstGeom prst="rect">
            <a:avLst/>
          </a:prstGeom>
          <a:noFill/>
          <a:ln>
            <a:noFill/>
          </a:ln>
        </p:spPr>
        <p:txBody>
          <a:bodyPr spcFirstLastPara="1" wrap="square" lIns="90000" tIns="46800" rIns="90000" bIns="468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2"/>
          <p:cNvSpPr txBox="1">
            <a:spLocks noGrp="1"/>
          </p:cNvSpPr>
          <p:nvPr>
            <p:ph type="body" idx="1"/>
          </p:nvPr>
        </p:nvSpPr>
        <p:spPr>
          <a:xfrm>
            <a:off x="838200" y="1771650"/>
            <a:ext cx="7650300" cy="2761200"/>
          </a:xfrm>
          <a:prstGeom prst="rect">
            <a:avLst/>
          </a:prstGeom>
          <a:noFill/>
          <a:ln>
            <a:noFill/>
          </a:ln>
        </p:spPr>
        <p:txBody>
          <a:bodyPr spcFirstLastPara="1" wrap="square" lIns="90000" tIns="46800" rIns="90000" bIns="46800" anchor="t" anchorCtr="0">
            <a:noAutofit/>
          </a:bodyPr>
          <a:lstStyle>
            <a:lvl1pPr marL="457200" lvl="0" indent="-342900" algn="l">
              <a:spcBef>
                <a:spcPts val="70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500"/>
              </a:spcBef>
              <a:spcAft>
                <a:spcPts val="0"/>
              </a:spcAft>
              <a:buSzPts val="1800"/>
              <a:buChar char="•"/>
              <a:defRPr/>
            </a:lvl3pPr>
            <a:lvl4pPr marL="1828800" lvl="3" indent="-342900" algn="l">
              <a:spcBef>
                <a:spcPts val="450"/>
              </a:spcBef>
              <a:spcAft>
                <a:spcPts val="0"/>
              </a:spcAft>
              <a:buSzPts val="1800"/>
              <a:buChar char="–"/>
              <a:defRPr/>
            </a:lvl4pPr>
            <a:lvl5pPr marL="2286000" lvl="4" indent="-342900" algn="l">
              <a:spcBef>
                <a:spcPts val="450"/>
              </a:spcBef>
              <a:spcAft>
                <a:spcPts val="0"/>
              </a:spcAft>
              <a:buSzPts val="1800"/>
              <a:buChar char="»"/>
              <a:defRPr/>
            </a:lvl5pPr>
            <a:lvl6pPr marL="2743200" lvl="5" indent="-228600" algn="l">
              <a:spcBef>
                <a:spcPts val="450"/>
              </a:spcBef>
              <a:spcAft>
                <a:spcPts val="0"/>
              </a:spcAft>
              <a:buSzPts val="1400"/>
              <a:buNone/>
              <a:defRPr/>
            </a:lvl6pPr>
            <a:lvl7pPr marL="3200400" lvl="6" indent="-228600" algn="l">
              <a:spcBef>
                <a:spcPts val="450"/>
              </a:spcBef>
              <a:spcAft>
                <a:spcPts val="0"/>
              </a:spcAft>
              <a:buSzPts val="1400"/>
              <a:buNone/>
              <a:defRPr/>
            </a:lvl7pPr>
            <a:lvl8pPr marL="3657600" lvl="7" indent="-228600" algn="l">
              <a:spcBef>
                <a:spcPts val="450"/>
              </a:spcBef>
              <a:spcAft>
                <a:spcPts val="0"/>
              </a:spcAft>
              <a:buSzPts val="1400"/>
              <a:buNone/>
              <a:defRPr/>
            </a:lvl8pPr>
            <a:lvl9pPr marL="4114800" lvl="8" indent="-228600" algn="l">
              <a:spcBef>
                <a:spcPts val="450"/>
              </a:spcBef>
              <a:spcAft>
                <a:spcPts val="0"/>
              </a:spcAft>
              <a:buSzPts val="1400"/>
              <a:buNone/>
              <a:defRPr/>
            </a:lvl9pPr>
          </a:lstStyle>
          <a:p>
            <a:endParaRPr/>
          </a:p>
        </p:txBody>
      </p:sp>
      <p:sp>
        <p:nvSpPr>
          <p:cNvPr id="21" name="Google Shape;21;p2"/>
          <p:cNvSpPr txBox="1">
            <a:spLocks noGrp="1"/>
          </p:cNvSpPr>
          <p:nvPr>
            <p:ph type="dt" idx="10"/>
          </p:nvPr>
        </p:nvSpPr>
        <p:spPr>
          <a:xfrm>
            <a:off x="2438400" y="4686300"/>
            <a:ext cx="2087700" cy="323700"/>
          </a:xfrm>
          <a:prstGeom prst="rect">
            <a:avLst/>
          </a:prstGeom>
          <a:noFill/>
          <a:ln>
            <a:noFill/>
          </a:ln>
        </p:spPr>
        <p:txBody>
          <a:bodyPr spcFirstLastPara="1" wrap="square" lIns="90000" tIns="46800" rIns="90000" bIns="468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5791200" y="4686300"/>
            <a:ext cx="2854200" cy="323700"/>
          </a:xfrm>
          <a:prstGeom prst="rect">
            <a:avLst/>
          </a:prstGeom>
          <a:noFill/>
          <a:ln>
            <a:noFill/>
          </a:ln>
        </p:spPr>
        <p:txBody>
          <a:bodyPr spcFirstLastPara="1" wrap="square" lIns="90000" tIns="46800" rIns="90000" bIns="468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84137" y="4649390"/>
            <a:ext cx="544500" cy="366600"/>
          </a:xfrm>
          <a:prstGeom prst="rect">
            <a:avLst/>
          </a:prstGeom>
          <a:noFill/>
          <a:ln>
            <a:noFill/>
          </a:ln>
        </p:spPr>
        <p:txBody>
          <a:bodyPr spcFirstLastPara="1" wrap="square" lIns="90000" tIns="46800" rIns="90000" bIns="46800" anchor="b" anchorCtr="1">
            <a:noAutofit/>
          </a:bodyPr>
          <a:lstStyle>
            <a:lvl1pPr marL="0" marR="0" lvl="0"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2600"/>
              <a:buFont typeface="Arial"/>
              <a:buNone/>
              <a:defRPr sz="2600" b="1" i="0" u="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414668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514351" y="1547547"/>
            <a:ext cx="7796030" cy="248339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sz="1400" b="0">
              <a:solidFill>
                <a:srgbClr val="000000"/>
              </a:solidFill>
            </a:endParaRPr>
          </a:p>
        </p:txBody>
      </p:sp>
    </p:spTree>
    <p:extLst>
      <p:ext uri="{BB962C8B-B14F-4D97-AF65-F5344CB8AC3E}">
        <p14:creationId xmlns:p14="http://schemas.microsoft.com/office/powerpoint/2010/main" val="396250440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6030" cy="2395115"/>
          </a:xfrm>
        </p:spPr>
        <p:txBody>
          <a:bodyPr anchor="b">
            <a:normAutofit/>
          </a:bodyPr>
          <a:lstStyle>
            <a:lvl1pPr algn="l">
              <a:defRPr sz="405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14351" y="2806700"/>
            <a:ext cx="7796030" cy="1229711"/>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66056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7662" cy="868605"/>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514350" y="1547547"/>
            <a:ext cx="3816536" cy="248339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4495478" y="1547547"/>
            <a:ext cx="3814904" cy="248339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sz="1400" b="0">
              <a:solidFill>
                <a:srgbClr val="000000"/>
              </a:solidFill>
            </a:endParaRPr>
          </a:p>
        </p:txBody>
      </p:sp>
    </p:spTree>
    <p:extLst>
      <p:ext uri="{BB962C8B-B14F-4D97-AF65-F5344CB8AC3E}">
        <p14:creationId xmlns:p14="http://schemas.microsoft.com/office/powerpoint/2010/main" val="357280656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6030" cy="868605"/>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8767" y="1547547"/>
            <a:ext cx="3642119" cy="509996"/>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12" name="Content Placeholder 3"/>
          <p:cNvSpPr>
            <a:spLocks noGrp="1"/>
          </p:cNvSpPr>
          <p:nvPr>
            <p:ph sz="quarter" idx="13"/>
          </p:nvPr>
        </p:nvSpPr>
        <p:spPr>
          <a:xfrm>
            <a:off x="514352" y="2146300"/>
            <a:ext cx="3816534" cy="188463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63644" y="1547547"/>
            <a:ext cx="3648368" cy="509996"/>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13" name="Content Placeholder 5"/>
          <p:cNvSpPr>
            <a:spLocks noGrp="1"/>
          </p:cNvSpPr>
          <p:nvPr>
            <p:ph sz="quarter" idx="14"/>
          </p:nvPr>
        </p:nvSpPr>
        <p:spPr>
          <a:xfrm>
            <a:off x="4495477" y="2146300"/>
            <a:ext cx="3816535" cy="188463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sz="1400" b="0">
              <a:solidFill>
                <a:srgbClr val="000000"/>
              </a:solidFill>
            </a:endParaRPr>
          </a:p>
        </p:txBody>
      </p:sp>
    </p:spTree>
    <p:extLst>
      <p:ext uri="{BB962C8B-B14F-4D97-AF65-F5344CB8AC3E}">
        <p14:creationId xmlns:p14="http://schemas.microsoft.com/office/powerpoint/2010/main" val="41444072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92891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176576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20232" y="514350"/>
            <a:ext cx="3095145" cy="1517439"/>
          </a:xfrm>
        </p:spPr>
        <p:txBody>
          <a:bodyPr anchor="b">
            <a:normAutofit/>
          </a:bodyPr>
          <a:lstStyle>
            <a:lvl1pPr algn="ctr">
              <a:defRPr sz="27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3784600" y="514350"/>
            <a:ext cx="4525781" cy="351658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20232" y="2031789"/>
            <a:ext cx="3095146" cy="1999150"/>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sz="1400" b="0">
              <a:solidFill>
                <a:srgbClr val="000000"/>
              </a:solidFill>
            </a:endParaRPr>
          </a:p>
        </p:txBody>
      </p:sp>
    </p:spTree>
    <p:extLst>
      <p:ext uri="{BB962C8B-B14F-4D97-AF65-F5344CB8AC3E}">
        <p14:creationId xmlns:p14="http://schemas.microsoft.com/office/powerpoint/2010/main" val="39682983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14350" y="514350"/>
            <a:ext cx="4758977" cy="1517439"/>
          </a:xfrm>
        </p:spPr>
        <p:txBody>
          <a:bodyPr anchor="b">
            <a:normAutofit/>
          </a:bodyPr>
          <a:lstStyle>
            <a:lvl1pPr algn="ctr">
              <a:defRPr sz="27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611771" y="0"/>
            <a:ext cx="2698610" cy="3803650"/>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14351" y="2031789"/>
            <a:ext cx="4758976" cy="177186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t-IT" smtClean="0"/>
              <a:t>‹N›</a:t>
            </a:fld>
            <a:endParaRPr lang="it-IT" sz="1400" b="0">
              <a:solidFill>
                <a:srgbClr val="000000"/>
              </a:solidFill>
            </a:endParaRPr>
          </a:p>
        </p:txBody>
      </p:sp>
    </p:spTree>
    <p:extLst>
      <p:ext uri="{BB962C8B-B14F-4D97-AF65-F5344CB8AC3E}">
        <p14:creationId xmlns:p14="http://schemas.microsoft.com/office/powerpoint/2010/main" val="53470612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Group 9"/>
          <p:cNvGrpSpPr/>
          <p:nvPr/>
        </p:nvGrpSpPr>
        <p:grpSpPr>
          <a:xfrm>
            <a:off x="-19048" y="0"/>
            <a:ext cx="9004013" cy="498306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514350"/>
            <a:ext cx="7797662" cy="86397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14351" y="1547547"/>
            <a:ext cx="7797662" cy="2483392"/>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473562" y="4318000"/>
            <a:ext cx="2838450" cy="373853"/>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endParaRPr lang="it-IT"/>
          </a:p>
        </p:txBody>
      </p:sp>
      <p:sp>
        <p:nvSpPr>
          <p:cNvPr id="5" name="Footer Placeholder 4"/>
          <p:cNvSpPr>
            <a:spLocks noGrp="1"/>
          </p:cNvSpPr>
          <p:nvPr>
            <p:ph type="ftr" sz="quarter" idx="3"/>
          </p:nvPr>
        </p:nvSpPr>
        <p:spPr>
          <a:xfrm>
            <a:off x="514351" y="4318000"/>
            <a:ext cx="4124789" cy="373853"/>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endParaRPr lang="it-IT"/>
          </a:p>
        </p:txBody>
      </p:sp>
      <p:sp>
        <p:nvSpPr>
          <p:cNvPr id="6" name="Slide Number Placeholder 5"/>
          <p:cNvSpPr>
            <a:spLocks noGrp="1"/>
          </p:cNvSpPr>
          <p:nvPr>
            <p:ph type="sldNum" sz="quarter" idx="4"/>
          </p:nvPr>
        </p:nvSpPr>
        <p:spPr>
          <a:xfrm>
            <a:off x="4715341" y="4318000"/>
            <a:ext cx="680390" cy="373853"/>
          </a:xfrm>
          <a:prstGeom prst="rect">
            <a:avLst/>
          </a:prstGeom>
        </p:spPr>
        <p:txBody>
          <a:bodyPr vert="horz" lIns="91440" tIns="45720" rIns="91440" bIns="45720" rtlCol="0" anchor="ctr"/>
          <a:lstStyle>
            <a:lvl1pPr algn="ctr">
              <a:defRPr sz="2400" cap="all" baseline="0">
                <a:solidFill>
                  <a:schemeClr val="accent1">
                    <a:lumMod val="50000"/>
                  </a:schemeClr>
                </a:solidFill>
              </a:defRPr>
            </a:lvl1pPr>
          </a:lstStyle>
          <a:p>
            <a:pPr marL="0" lvl="0" indent="0" algn="l" rtl="0">
              <a:spcBef>
                <a:spcPts val="0"/>
              </a:spcBef>
              <a:spcAft>
                <a:spcPts val="0"/>
              </a:spcAft>
              <a:buNone/>
            </a:pPr>
            <a:fld id="{00000000-1234-1234-1234-123412341234}" type="slidenum">
              <a:rPr lang="it-IT" smtClean="0"/>
              <a:t>‹N›</a:t>
            </a:fld>
            <a:endParaRPr lang="it-IT" sz="1400" b="0">
              <a:solidFill>
                <a:srgbClr val="000000"/>
              </a:solidFill>
            </a:endParaRPr>
          </a:p>
        </p:txBody>
      </p:sp>
    </p:spTree>
    <p:extLst>
      <p:ext uri="{BB962C8B-B14F-4D97-AF65-F5344CB8AC3E}">
        <p14:creationId xmlns:p14="http://schemas.microsoft.com/office/powerpoint/2010/main" val="6872511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hf sldNum="0" hdr="0" ftr="0" dt="0"/>
  <p:txStyles>
    <p:titleStyle>
      <a:lvl1pPr algn="l" defTabSz="685800" rtl="0" eaLnBrk="1" latinLnBrk="0" hangingPunct="1">
        <a:lnSpc>
          <a:spcPct val="90000"/>
        </a:lnSpc>
        <a:spcBef>
          <a:spcPct val="0"/>
        </a:spcBef>
        <a:buNone/>
        <a:defRPr sz="4050" kern="1200" cap="all" baseline="0">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38B1C4-0817-1C3F-4886-E2F5CF96E8AF}"/>
              </a:ext>
            </a:extLst>
          </p:cNvPr>
          <p:cNvSpPr>
            <a:spLocks noGrp="1"/>
          </p:cNvSpPr>
          <p:nvPr>
            <p:ph type="title"/>
          </p:nvPr>
        </p:nvSpPr>
        <p:spPr>
          <a:xfrm>
            <a:off x="890337" y="535405"/>
            <a:ext cx="7700724" cy="839532"/>
          </a:xfrm>
        </p:spPr>
        <p:txBody>
          <a:bodyPr/>
          <a:lstStyle/>
          <a:p>
            <a:pPr algn="ctr"/>
            <a:r>
              <a:rPr lang="it-IT" dirty="0"/>
              <a:t>Espropriazione larvata </a:t>
            </a:r>
            <a:br>
              <a:rPr lang="it-IT" dirty="0"/>
            </a:br>
            <a:r>
              <a:rPr lang="it-IT" sz="1400" dirty="0"/>
              <a:t>indennizzi per i danni permanenti nella nuova linea san </a:t>
            </a:r>
            <a:r>
              <a:rPr lang="it-IT" sz="1400" dirty="0" err="1"/>
              <a:t>lorenzo</a:t>
            </a:r>
            <a:r>
              <a:rPr lang="it-IT" sz="1400" dirty="0"/>
              <a:t> al mare – </a:t>
            </a:r>
            <a:r>
              <a:rPr lang="it-IT" sz="1400" dirty="0" err="1"/>
              <a:t>andora</a:t>
            </a:r>
            <a:endParaRPr lang="it-IT" dirty="0"/>
          </a:p>
        </p:txBody>
      </p:sp>
      <p:pic>
        <p:nvPicPr>
          <p:cNvPr id="4" name="Immagine 3">
            <a:extLst>
              <a:ext uri="{FF2B5EF4-FFF2-40B4-BE49-F238E27FC236}">
                <a16:creationId xmlns:a16="http://schemas.microsoft.com/office/drawing/2014/main" id="{9E866256-FB07-C100-5446-0EF5038EC3FE}"/>
              </a:ext>
            </a:extLst>
          </p:cNvPr>
          <p:cNvPicPr>
            <a:picLocks noChangeAspect="1"/>
          </p:cNvPicPr>
          <p:nvPr/>
        </p:nvPicPr>
        <p:blipFill>
          <a:blip r:embed="rId2"/>
          <a:stretch>
            <a:fillRect/>
          </a:stretch>
        </p:blipFill>
        <p:spPr>
          <a:xfrm>
            <a:off x="325563" y="1594966"/>
            <a:ext cx="3126649" cy="1052674"/>
          </a:xfrm>
          <a:prstGeom prst="rect">
            <a:avLst/>
          </a:prstGeom>
        </p:spPr>
      </p:pic>
      <p:pic>
        <p:nvPicPr>
          <p:cNvPr id="6" name="Immagine 5">
            <a:extLst>
              <a:ext uri="{FF2B5EF4-FFF2-40B4-BE49-F238E27FC236}">
                <a16:creationId xmlns:a16="http://schemas.microsoft.com/office/drawing/2014/main" id="{81195FC8-B099-C9C8-12D7-619BB1A0C5DF}"/>
              </a:ext>
            </a:extLst>
          </p:cNvPr>
          <p:cNvPicPr>
            <a:picLocks noChangeAspect="1"/>
          </p:cNvPicPr>
          <p:nvPr/>
        </p:nvPicPr>
        <p:blipFill>
          <a:blip r:embed="rId3"/>
          <a:stretch>
            <a:fillRect/>
          </a:stretch>
        </p:blipFill>
        <p:spPr>
          <a:xfrm>
            <a:off x="2544195" y="3022197"/>
            <a:ext cx="3683069" cy="1148566"/>
          </a:xfrm>
          <a:prstGeom prst="rect">
            <a:avLst/>
          </a:prstGeom>
        </p:spPr>
      </p:pic>
      <p:pic>
        <p:nvPicPr>
          <p:cNvPr id="10" name="Immagine 9">
            <a:extLst>
              <a:ext uri="{FF2B5EF4-FFF2-40B4-BE49-F238E27FC236}">
                <a16:creationId xmlns:a16="http://schemas.microsoft.com/office/drawing/2014/main" id="{597AE5FB-D77D-8226-D8F2-AA595917CFFC}"/>
              </a:ext>
            </a:extLst>
          </p:cNvPr>
          <p:cNvPicPr>
            <a:picLocks noChangeAspect="1"/>
          </p:cNvPicPr>
          <p:nvPr/>
        </p:nvPicPr>
        <p:blipFill>
          <a:blip r:embed="rId4"/>
          <a:stretch>
            <a:fillRect/>
          </a:stretch>
        </p:blipFill>
        <p:spPr>
          <a:xfrm>
            <a:off x="5276361" y="1515299"/>
            <a:ext cx="3314700" cy="1381125"/>
          </a:xfrm>
          <a:prstGeom prst="rect">
            <a:avLst/>
          </a:prstGeom>
        </p:spPr>
      </p:pic>
    </p:spTree>
    <p:extLst>
      <p:ext uri="{BB962C8B-B14F-4D97-AF65-F5344CB8AC3E}">
        <p14:creationId xmlns:p14="http://schemas.microsoft.com/office/powerpoint/2010/main" val="335464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8200" y="824163"/>
            <a:ext cx="7650300" cy="66174"/>
          </a:xfrm>
          <a:prstGeom prst="rect">
            <a:avLst/>
          </a:prstGeom>
        </p:spPr>
        <p:txBody>
          <a:bodyPr spcFirstLastPara="1" wrap="square" lIns="90000" tIns="46800" rIns="90000" bIns="46800" anchor="b" anchorCtr="0">
            <a:noAutofit/>
          </a:bodyPr>
          <a:lstStyle/>
          <a:p>
            <a:pPr lvl="0"/>
            <a:r>
              <a:rPr lang="it-IT" sz="2000" dirty="0"/>
              <a:t>LE LINEE GUIDA TAV.</a:t>
            </a:r>
            <a:br>
              <a:rPr lang="it-IT" sz="1600" dirty="0"/>
            </a:br>
            <a:endParaRPr sz="1600" dirty="0"/>
          </a:p>
        </p:txBody>
      </p:sp>
      <p:pic>
        <p:nvPicPr>
          <p:cNvPr id="3" name="Immagine 2">
            <a:extLst>
              <a:ext uri="{FF2B5EF4-FFF2-40B4-BE49-F238E27FC236}">
                <a16:creationId xmlns:a16="http://schemas.microsoft.com/office/drawing/2014/main" id="{BA669620-FC97-4400-932D-FA98964D493B}"/>
              </a:ext>
            </a:extLst>
          </p:cNvPr>
          <p:cNvPicPr>
            <a:picLocks noChangeAspect="1"/>
          </p:cNvPicPr>
          <p:nvPr/>
        </p:nvPicPr>
        <p:blipFill>
          <a:blip r:embed="rId3"/>
          <a:stretch>
            <a:fillRect/>
          </a:stretch>
        </p:blipFill>
        <p:spPr>
          <a:xfrm>
            <a:off x="1707810" y="1098782"/>
            <a:ext cx="5728380" cy="2936759"/>
          </a:xfrm>
          <a:prstGeom prst="rect">
            <a:avLst/>
          </a:prstGeom>
        </p:spPr>
      </p:pic>
      <p:sp>
        <p:nvSpPr>
          <p:cNvPr id="128" name="Google Shape;128;p19"/>
          <p:cNvSpPr txBox="1">
            <a:spLocks noGrp="1"/>
          </p:cNvSpPr>
          <p:nvPr>
            <p:ph type="body" idx="1"/>
          </p:nvPr>
        </p:nvSpPr>
        <p:spPr>
          <a:xfrm>
            <a:off x="838199" y="890337"/>
            <a:ext cx="7650301" cy="3154381"/>
          </a:xfrm>
          <a:prstGeom prst="rect">
            <a:avLst/>
          </a:prstGeom>
        </p:spPr>
        <p:txBody>
          <a:bodyPr spcFirstLastPara="1" wrap="square" lIns="90000" tIns="46800" rIns="90000" bIns="46800" anchor="t" anchorCtr="0">
            <a:noAutofit/>
          </a:bodyPr>
          <a:lstStyle/>
          <a:p>
            <a:pPr marL="0" lvl="0" indent="0">
              <a:buNone/>
            </a:pPr>
            <a:endParaRPr sz="1300" dirty="0"/>
          </a:p>
        </p:txBody>
      </p:sp>
      <p:pic>
        <p:nvPicPr>
          <p:cNvPr id="2" name="Immagine 1">
            <a:extLst>
              <a:ext uri="{FF2B5EF4-FFF2-40B4-BE49-F238E27FC236}">
                <a16:creationId xmlns:a16="http://schemas.microsoft.com/office/drawing/2014/main" id="{53C7D00A-ED7A-45BE-044E-9E9A2C50712B}"/>
              </a:ext>
            </a:extLst>
          </p:cNvPr>
          <p:cNvPicPr>
            <a:picLocks noChangeAspect="1"/>
          </p:cNvPicPr>
          <p:nvPr/>
        </p:nvPicPr>
        <p:blipFill>
          <a:blip r:embed="rId4"/>
          <a:stretch>
            <a:fillRect/>
          </a:stretch>
        </p:blipFill>
        <p:spPr>
          <a:xfrm>
            <a:off x="6253962" y="219780"/>
            <a:ext cx="2317075" cy="325203"/>
          </a:xfrm>
          <a:prstGeom prst="rect">
            <a:avLst/>
          </a:prstGeom>
        </p:spPr>
      </p:pic>
      <p:pic>
        <p:nvPicPr>
          <p:cNvPr id="4" name="Immagine 3">
            <a:extLst>
              <a:ext uri="{FF2B5EF4-FFF2-40B4-BE49-F238E27FC236}">
                <a16:creationId xmlns:a16="http://schemas.microsoft.com/office/drawing/2014/main" id="{42788895-C6F5-47F8-8E2B-E92A59DE6CD2}"/>
              </a:ext>
            </a:extLst>
          </p:cNvPr>
          <p:cNvPicPr>
            <a:picLocks noChangeAspect="1"/>
          </p:cNvPicPr>
          <p:nvPr/>
        </p:nvPicPr>
        <p:blipFill>
          <a:blip r:embed="rId3"/>
          <a:stretch>
            <a:fillRect/>
          </a:stretch>
        </p:blipFill>
        <p:spPr>
          <a:xfrm>
            <a:off x="1707810" y="956511"/>
            <a:ext cx="5728380" cy="3154382"/>
          </a:xfrm>
          <a:prstGeom prst="rect">
            <a:avLst/>
          </a:prstGeom>
        </p:spPr>
      </p:pic>
    </p:spTree>
    <p:extLst>
      <p:ext uri="{BB962C8B-B14F-4D97-AF65-F5344CB8AC3E}">
        <p14:creationId xmlns:p14="http://schemas.microsoft.com/office/powerpoint/2010/main" val="151502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8199" y="625078"/>
            <a:ext cx="7732837" cy="602143"/>
          </a:xfrm>
          <a:prstGeom prst="rect">
            <a:avLst/>
          </a:prstGeom>
        </p:spPr>
        <p:txBody>
          <a:bodyPr spcFirstLastPara="1" wrap="square" lIns="90000" tIns="46800" rIns="90000" bIns="46800" anchor="b" anchorCtr="0">
            <a:noAutofit/>
          </a:bodyPr>
          <a:lstStyle/>
          <a:p>
            <a:pPr lvl="0"/>
            <a:r>
              <a:rPr lang="it-IT" sz="2000" dirty="0"/>
              <a:t>I proprietari «frontisti» e i «non frontisti»</a:t>
            </a:r>
            <a:br>
              <a:rPr lang="it-IT" sz="1600" dirty="0"/>
            </a:br>
            <a:endParaRPr sz="1600" dirty="0"/>
          </a:p>
        </p:txBody>
      </p:sp>
      <p:sp>
        <p:nvSpPr>
          <p:cNvPr id="128" name="Google Shape;128;p19"/>
          <p:cNvSpPr txBox="1">
            <a:spLocks noGrp="1"/>
          </p:cNvSpPr>
          <p:nvPr>
            <p:ph type="body" idx="1"/>
          </p:nvPr>
        </p:nvSpPr>
        <p:spPr>
          <a:xfrm>
            <a:off x="838200" y="1107959"/>
            <a:ext cx="7650300" cy="2936759"/>
          </a:xfrm>
          <a:prstGeom prst="rect">
            <a:avLst/>
          </a:prstGeom>
        </p:spPr>
        <p:txBody>
          <a:bodyPr spcFirstLastPara="1" wrap="square" lIns="90000" tIns="46800" rIns="90000" bIns="46800" anchor="t" anchorCtr="0">
            <a:noAutofit/>
          </a:bodyPr>
          <a:lstStyle/>
          <a:p>
            <a:pPr marL="0" lvl="0" indent="0">
              <a:buNone/>
            </a:pPr>
            <a:endParaRPr lang="it-IT" sz="1300" dirty="0"/>
          </a:p>
          <a:p>
            <a:pPr marL="0" lvl="0" indent="0">
              <a:buNone/>
            </a:pPr>
            <a:endParaRPr sz="1300" dirty="0"/>
          </a:p>
        </p:txBody>
      </p:sp>
      <p:pic>
        <p:nvPicPr>
          <p:cNvPr id="2" name="Immagine 1">
            <a:extLst>
              <a:ext uri="{FF2B5EF4-FFF2-40B4-BE49-F238E27FC236}">
                <a16:creationId xmlns:a16="http://schemas.microsoft.com/office/drawing/2014/main" id="{53C7D00A-ED7A-45BE-044E-9E9A2C50712B}"/>
              </a:ext>
            </a:extLst>
          </p:cNvPr>
          <p:cNvPicPr>
            <a:picLocks noChangeAspect="1"/>
          </p:cNvPicPr>
          <p:nvPr/>
        </p:nvPicPr>
        <p:blipFill>
          <a:blip r:embed="rId3"/>
          <a:stretch>
            <a:fillRect/>
          </a:stretch>
        </p:blipFill>
        <p:spPr>
          <a:xfrm>
            <a:off x="6253962" y="219780"/>
            <a:ext cx="2317075" cy="325203"/>
          </a:xfrm>
          <a:prstGeom prst="rect">
            <a:avLst/>
          </a:prstGeom>
        </p:spPr>
      </p:pic>
      <p:pic>
        <p:nvPicPr>
          <p:cNvPr id="3" name="Immagine 2">
            <a:extLst>
              <a:ext uri="{FF2B5EF4-FFF2-40B4-BE49-F238E27FC236}">
                <a16:creationId xmlns:a16="http://schemas.microsoft.com/office/drawing/2014/main" id="{43DA8171-04D1-4074-B298-FF263DF1CFDE}"/>
              </a:ext>
            </a:extLst>
          </p:cNvPr>
          <p:cNvPicPr>
            <a:picLocks noChangeAspect="1"/>
          </p:cNvPicPr>
          <p:nvPr/>
        </p:nvPicPr>
        <p:blipFill>
          <a:blip r:embed="rId4"/>
          <a:stretch>
            <a:fillRect/>
          </a:stretch>
        </p:blipFill>
        <p:spPr>
          <a:xfrm>
            <a:off x="762000" y="968543"/>
            <a:ext cx="7620000" cy="3224463"/>
          </a:xfrm>
          <a:prstGeom prst="rect">
            <a:avLst/>
          </a:prstGeom>
        </p:spPr>
      </p:pic>
    </p:spTree>
    <p:extLst>
      <p:ext uri="{BB962C8B-B14F-4D97-AF65-F5344CB8AC3E}">
        <p14:creationId xmlns:p14="http://schemas.microsoft.com/office/powerpoint/2010/main" val="19645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8199" y="625078"/>
            <a:ext cx="7732837" cy="602143"/>
          </a:xfrm>
          <a:prstGeom prst="rect">
            <a:avLst/>
          </a:prstGeom>
        </p:spPr>
        <p:txBody>
          <a:bodyPr spcFirstLastPara="1" wrap="square" lIns="90000" tIns="46800" rIns="90000" bIns="46800" anchor="b" anchorCtr="0">
            <a:noAutofit/>
          </a:bodyPr>
          <a:lstStyle/>
          <a:p>
            <a:pPr lvl="0"/>
            <a:r>
              <a:rPr lang="it-IT" sz="2000" dirty="0"/>
              <a:t>LE </a:t>
            </a:r>
            <a:r>
              <a:rPr lang="it-IT" sz="2000" dirty="0" err="1"/>
              <a:t>criticita’</a:t>
            </a:r>
            <a:r>
              <a:rPr lang="it-IT" sz="2000" dirty="0"/>
              <a:t> delle linee guida tav</a:t>
            </a:r>
            <a:br>
              <a:rPr lang="it-IT" sz="1600" dirty="0"/>
            </a:br>
            <a:endParaRPr sz="1600" dirty="0"/>
          </a:p>
        </p:txBody>
      </p:sp>
      <p:sp>
        <p:nvSpPr>
          <p:cNvPr id="128" name="Google Shape;128;p19"/>
          <p:cNvSpPr txBox="1">
            <a:spLocks noGrp="1"/>
          </p:cNvSpPr>
          <p:nvPr>
            <p:ph type="body" idx="1"/>
          </p:nvPr>
        </p:nvSpPr>
        <p:spPr>
          <a:xfrm>
            <a:off x="838200" y="1107959"/>
            <a:ext cx="7650300" cy="2936759"/>
          </a:xfrm>
          <a:prstGeom prst="rect">
            <a:avLst/>
          </a:prstGeom>
        </p:spPr>
        <p:txBody>
          <a:bodyPr spcFirstLastPara="1" wrap="square" lIns="90000" tIns="46800" rIns="90000" bIns="46800" anchor="t" anchorCtr="0">
            <a:noAutofit/>
          </a:bodyPr>
          <a:lstStyle/>
          <a:p>
            <a:pPr marL="0" lvl="0" indent="0">
              <a:buNone/>
            </a:pPr>
            <a:r>
              <a:rPr lang="it-IT" sz="1300" dirty="0"/>
              <a:t>Purtroppo così non è:</a:t>
            </a:r>
          </a:p>
          <a:p>
            <a:pPr marL="0" lvl="0" indent="0" algn="just">
              <a:buNone/>
            </a:pPr>
            <a:r>
              <a:rPr lang="it-IT" sz="1300" dirty="0"/>
              <a:t>RFI ritiene indennizzabili esclusivamente i proprietari dei fabbricati cosiddetti “frontisti”, ovvero quelli che si affacciano direttamente sulla nuova opera;</a:t>
            </a:r>
          </a:p>
          <a:p>
            <a:pPr marL="0" lvl="0" indent="0" algn="just">
              <a:buNone/>
            </a:pPr>
            <a:r>
              <a:rPr lang="it-IT" sz="1300" dirty="0"/>
              <a:t>Linee Guida Tav citate ritengono indennizzabili solo i mq dei vani frontisti e quelli deputati al riposo e vita quotidiana anziché i mq. totali commerciali dell’intero appartamento;</a:t>
            </a:r>
          </a:p>
          <a:p>
            <a:pPr marL="0" lvl="0" indent="0" algn="just">
              <a:buNone/>
            </a:pPr>
            <a:r>
              <a:rPr lang="it-IT" sz="1300" dirty="0"/>
              <a:t>LIMITANO LA QUANTIFICAZIONE DEL DANNO PERMANENTE AD UNA PERCENTUALE MASSIMA DEL 10% IN MODO DA NON SUPERARE CERTE SOGLIE MASSIME DI INDENNIZZO;</a:t>
            </a:r>
          </a:p>
          <a:p>
            <a:pPr marL="0" lvl="0" indent="0" algn="just">
              <a:buNone/>
            </a:pPr>
            <a:r>
              <a:rPr lang="it-IT" sz="1300" dirty="0"/>
              <a:t>SPESSO SI CONTRADDICONO DISAPPLICANDO LE STESSE LINEE GUIDA IN MATERIA DI CALCOLO DELLE IMMISSIONI DI RUMORE FERROVIARIO E STRADALE;</a:t>
            </a:r>
          </a:p>
          <a:p>
            <a:pPr marL="0" lvl="0" indent="0">
              <a:buNone/>
            </a:pPr>
            <a:endParaRPr lang="it-IT" sz="1300" dirty="0"/>
          </a:p>
          <a:p>
            <a:pPr marL="0" lvl="0" indent="0">
              <a:buNone/>
            </a:pPr>
            <a:endParaRPr sz="1300" dirty="0"/>
          </a:p>
        </p:txBody>
      </p:sp>
      <p:pic>
        <p:nvPicPr>
          <p:cNvPr id="2" name="Immagine 1">
            <a:extLst>
              <a:ext uri="{FF2B5EF4-FFF2-40B4-BE49-F238E27FC236}">
                <a16:creationId xmlns:a16="http://schemas.microsoft.com/office/drawing/2014/main" id="{53C7D00A-ED7A-45BE-044E-9E9A2C50712B}"/>
              </a:ext>
            </a:extLst>
          </p:cNvPr>
          <p:cNvPicPr>
            <a:picLocks noChangeAspect="1"/>
          </p:cNvPicPr>
          <p:nvPr/>
        </p:nvPicPr>
        <p:blipFill>
          <a:blip r:embed="rId3"/>
          <a:stretch>
            <a:fillRect/>
          </a:stretch>
        </p:blipFill>
        <p:spPr>
          <a:xfrm>
            <a:off x="6253962" y="219780"/>
            <a:ext cx="2317075" cy="325203"/>
          </a:xfrm>
          <a:prstGeom prst="rect">
            <a:avLst/>
          </a:prstGeom>
        </p:spPr>
      </p:pic>
    </p:spTree>
    <p:extLst>
      <p:ext uri="{BB962C8B-B14F-4D97-AF65-F5344CB8AC3E}">
        <p14:creationId xmlns:p14="http://schemas.microsoft.com/office/powerpoint/2010/main" val="234001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8199" y="625078"/>
            <a:ext cx="7732837" cy="602143"/>
          </a:xfrm>
          <a:prstGeom prst="rect">
            <a:avLst/>
          </a:prstGeom>
        </p:spPr>
        <p:txBody>
          <a:bodyPr spcFirstLastPara="1" wrap="square" lIns="90000" tIns="46800" rIns="90000" bIns="46800" anchor="b" anchorCtr="0">
            <a:noAutofit/>
          </a:bodyPr>
          <a:lstStyle/>
          <a:p>
            <a:pPr lvl="0"/>
            <a:r>
              <a:rPr lang="it-IT" sz="2000" dirty="0"/>
              <a:t>NELLA PRATICA …</a:t>
            </a:r>
            <a:br>
              <a:rPr lang="it-IT" sz="1600" dirty="0"/>
            </a:br>
            <a:endParaRPr sz="1600" dirty="0"/>
          </a:p>
        </p:txBody>
      </p:sp>
      <p:sp>
        <p:nvSpPr>
          <p:cNvPr id="128" name="Google Shape;128;p19"/>
          <p:cNvSpPr txBox="1">
            <a:spLocks noGrp="1"/>
          </p:cNvSpPr>
          <p:nvPr>
            <p:ph type="body" idx="1"/>
          </p:nvPr>
        </p:nvSpPr>
        <p:spPr>
          <a:xfrm>
            <a:off x="838200" y="1107959"/>
            <a:ext cx="7650300" cy="2936759"/>
          </a:xfrm>
          <a:prstGeom prst="rect">
            <a:avLst/>
          </a:prstGeom>
        </p:spPr>
        <p:txBody>
          <a:bodyPr spcFirstLastPara="1" wrap="square" lIns="90000" tIns="46800" rIns="90000" bIns="46800" anchor="t" anchorCtr="0">
            <a:noAutofit/>
          </a:bodyPr>
          <a:lstStyle/>
          <a:p>
            <a:pPr marL="0" lvl="0" indent="0" algn="just">
              <a:buNone/>
            </a:pPr>
            <a:r>
              <a:rPr lang="it-IT" sz="1300" dirty="0"/>
              <a:t>Tutto ciò si traduce molto spesso nella circostanza che nelle trattative stragiudiziali, RFI esclude categoricamente l’</a:t>
            </a:r>
            <a:r>
              <a:rPr lang="it-IT" sz="1300" dirty="0" err="1"/>
              <a:t>indennizzabilità</a:t>
            </a:r>
            <a:r>
              <a:rPr lang="it-IT" sz="1300" dirty="0"/>
              <a:t> dei fabbricati “non frontisti”, E APPLICA CRITERI E PARAMETRI INTERNI CHE </a:t>
            </a:r>
            <a:r>
              <a:rPr lang="it-IT" sz="1300" dirty="0" err="1"/>
              <a:t>prescindONO</a:t>
            </a:r>
            <a:r>
              <a:rPr lang="it-IT" sz="1300" dirty="0"/>
              <a:t> E NON TENGONO CONTO dalla sussistenza o meno dei requisiti di cui all’art. 44 T.U.E E DELLA GIURISPRUDENZA FORMATASI SU DI ESSO.</a:t>
            </a:r>
          </a:p>
          <a:p>
            <a:pPr marL="0" lvl="0" indent="0" algn="just">
              <a:buNone/>
            </a:pPr>
            <a:r>
              <a:rPr lang="it-IT" sz="1300" dirty="0"/>
              <a:t>E’ vero tuttavia che ad oggi non esiste una norma cogente in materia di liquidazione dell’indennità nei casi di espropriazione larvata.</a:t>
            </a:r>
          </a:p>
          <a:p>
            <a:pPr marL="0" lvl="0" indent="0">
              <a:buNone/>
            </a:pPr>
            <a:endParaRPr lang="it-IT" sz="1300" dirty="0"/>
          </a:p>
          <a:p>
            <a:pPr marL="0" lvl="0" indent="0">
              <a:buNone/>
            </a:pPr>
            <a:endParaRPr lang="it-IT" sz="1300" dirty="0"/>
          </a:p>
          <a:p>
            <a:pPr marL="0" lvl="0" indent="0">
              <a:buNone/>
            </a:pPr>
            <a:endParaRPr lang="it-IT" sz="1300" dirty="0"/>
          </a:p>
          <a:p>
            <a:pPr marL="0" lvl="0" indent="0">
              <a:buNone/>
            </a:pPr>
            <a:endParaRPr sz="1300" dirty="0"/>
          </a:p>
        </p:txBody>
      </p:sp>
      <p:pic>
        <p:nvPicPr>
          <p:cNvPr id="2" name="Immagine 1">
            <a:extLst>
              <a:ext uri="{FF2B5EF4-FFF2-40B4-BE49-F238E27FC236}">
                <a16:creationId xmlns:a16="http://schemas.microsoft.com/office/drawing/2014/main" id="{53C7D00A-ED7A-45BE-044E-9E9A2C50712B}"/>
              </a:ext>
            </a:extLst>
          </p:cNvPr>
          <p:cNvPicPr>
            <a:picLocks noChangeAspect="1"/>
          </p:cNvPicPr>
          <p:nvPr/>
        </p:nvPicPr>
        <p:blipFill>
          <a:blip r:embed="rId3"/>
          <a:stretch>
            <a:fillRect/>
          </a:stretch>
        </p:blipFill>
        <p:spPr>
          <a:xfrm>
            <a:off x="6253962" y="219780"/>
            <a:ext cx="2317075" cy="325203"/>
          </a:xfrm>
          <a:prstGeom prst="rect">
            <a:avLst/>
          </a:prstGeom>
        </p:spPr>
      </p:pic>
    </p:spTree>
    <p:extLst>
      <p:ext uri="{BB962C8B-B14F-4D97-AF65-F5344CB8AC3E}">
        <p14:creationId xmlns:p14="http://schemas.microsoft.com/office/powerpoint/2010/main" val="1429474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8200" y="625079"/>
            <a:ext cx="7732836" cy="473704"/>
          </a:xfrm>
          <a:prstGeom prst="rect">
            <a:avLst/>
          </a:prstGeom>
        </p:spPr>
        <p:txBody>
          <a:bodyPr spcFirstLastPara="1" wrap="square" lIns="90000" tIns="46800" rIns="90000" bIns="46800" anchor="b" anchorCtr="0">
            <a:noAutofit/>
          </a:bodyPr>
          <a:lstStyle/>
          <a:p>
            <a:pPr lvl="0"/>
            <a:r>
              <a:rPr lang="it-IT" sz="1600" dirty="0"/>
              <a:t>Gli indennizzi  sono inesistenti o inadeguati </a:t>
            </a:r>
            <a:endParaRPr sz="1600" dirty="0"/>
          </a:p>
        </p:txBody>
      </p:sp>
      <p:sp>
        <p:nvSpPr>
          <p:cNvPr id="128" name="Google Shape;128;p19"/>
          <p:cNvSpPr txBox="1">
            <a:spLocks noGrp="1"/>
          </p:cNvSpPr>
          <p:nvPr>
            <p:ph type="body" idx="1"/>
          </p:nvPr>
        </p:nvSpPr>
        <p:spPr>
          <a:xfrm>
            <a:off x="838200" y="1107959"/>
            <a:ext cx="7650300" cy="2936759"/>
          </a:xfrm>
          <a:prstGeom prst="rect">
            <a:avLst/>
          </a:prstGeom>
        </p:spPr>
        <p:txBody>
          <a:bodyPr spcFirstLastPara="1" wrap="square" lIns="90000" tIns="46800" rIns="90000" bIns="46800" anchor="t" anchorCtr="0">
            <a:noAutofit/>
          </a:bodyPr>
          <a:lstStyle/>
          <a:p>
            <a:pPr marL="0" lvl="0" indent="0" algn="just">
              <a:buNone/>
            </a:pPr>
            <a:r>
              <a:rPr lang="it-IT" sz="1300" dirty="0"/>
              <a:t>MOLTO SPESSO ACCADE CHE L’APPLICAZIONE DEI PARAMETRI DELLE LINNE GUIDA TAV è troppo variabile e fa  riferimento a criteri di percentuali d’indennizzo così elastici e di alta discrezionalità tecnico-estimativa DEI TECNICI INCARICATI da porre i proprietari di immobili danneggiati in via permanente nelle condizioni di subire la proposta indennitaria dall’autorità pubblica, in genere irrisoria od incongrua, date le solitamente insufficienti o inesistenti (o se presenti spesso erroneamente programmate e stanziate) risorse finanziarie degli enti locali o dei gestori delle opere da destinare a queste voci di spesa.</a:t>
            </a:r>
          </a:p>
          <a:p>
            <a:pPr marL="0" lvl="0" indent="0" algn="just">
              <a:buNone/>
            </a:pPr>
            <a:r>
              <a:rPr lang="it-IT" sz="1300" dirty="0"/>
              <a:t>LE SCARSE </a:t>
            </a:r>
            <a:r>
              <a:rPr lang="it-IT" sz="1300" dirty="0" err="1"/>
              <a:t>POSSIBILITà</a:t>
            </a:r>
            <a:r>
              <a:rPr lang="it-IT" sz="1300" dirty="0"/>
              <a:t> DI SPESA DI MOLTI PRIVATI E LA MANCANZA DI FIDUCIA IN UNA GIUSTIZIA RAPIDA CHIUDONO IL CERCHIO CHE DETERMINA LA VIOLAZIONE DEI DIRITTI DEI PROPRIETARI DANEGGIATI IN VIA PERMANENTE DALLE NUOVE OPERE PUBBLICHE. </a:t>
            </a:r>
          </a:p>
          <a:p>
            <a:pPr marL="0" lvl="0" indent="0">
              <a:buNone/>
            </a:pPr>
            <a:endParaRPr lang="it-IT" sz="1300" dirty="0"/>
          </a:p>
          <a:p>
            <a:pPr marL="0" lvl="0" indent="0">
              <a:buNone/>
            </a:pPr>
            <a:endParaRPr lang="it-IT" sz="1300" dirty="0"/>
          </a:p>
          <a:p>
            <a:pPr marL="0" lvl="0" indent="0">
              <a:buNone/>
            </a:pPr>
            <a:endParaRPr lang="it-IT" sz="1300" dirty="0"/>
          </a:p>
          <a:p>
            <a:pPr marL="0" lvl="0" indent="0">
              <a:buNone/>
            </a:pPr>
            <a:endParaRPr lang="it-IT" sz="1300" dirty="0"/>
          </a:p>
          <a:p>
            <a:pPr marL="0" lvl="0" indent="0">
              <a:buNone/>
            </a:pPr>
            <a:endParaRPr sz="1300" dirty="0"/>
          </a:p>
        </p:txBody>
      </p:sp>
      <p:pic>
        <p:nvPicPr>
          <p:cNvPr id="2" name="Immagine 1">
            <a:extLst>
              <a:ext uri="{FF2B5EF4-FFF2-40B4-BE49-F238E27FC236}">
                <a16:creationId xmlns:a16="http://schemas.microsoft.com/office/drawing/2014/main" id="{53C7D00A-ED7A-45BE-044E-9E9A2C50712B}"/>
              </a:ext>
            </a:extLst>
          </p:cNvPr>
          <p:cNvPicPr>
            <a:picLocks noChangeAspect="1"/>
          </p:cNvPicPr>
          <p:nvPr/>
        </p:nvPicPr>
        <p:blipFill>
          <a:blip r:embed="rId3"/>
          <a:stretch>
            <a:fillRect/>
          </a:stretch>
        </p:blipFill>
        <p:spPr>
          <a:xfrm>
            <a:off x="6253962" y="219780"/>
            <a:ext cx="2317075" cy="325203"/>
          </a:xfrm>
          <a:prstGeom prst="rect">
            <a:avLst/>
          </a:prstGeom>
        </p:spPr>
      </p:pic>
    </p:spTree>
    <p:extLst>
      <p:ext uri="{BB962C8B-B14F-4D97-AF65-F5344CB8AC3E}">
        <p14:creationId xmlns:p14="http://schemas.microsoft.com/office/powerpoint/2010/main" val="314726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8200" y="625079"/>
            <a:ext cx="7732836" cy="473704"/>
          </a:xfrm>
          <a:prstGeom prst="rect">
            <a:avLst/>
          </a:prstGeom>
        </p:spPr>
        <p:txBody>
          <a:bodyPr spcFirstLastPara="1" wrap="square" lIns="90000" tIns="46800" rIns="90000" bIns="46800" anchor="b" anchorCtr="0">
            <a:noAutofit/>
          </a:bodyPr>
          <a:lstStyle/>
          <a:p>
            <a:pPr lvl="0"/>
            <a:r>
              <a:rPr lang="it-IT" sz="1600" dirty="0"/>
              <a:t>IN CONCLUSIONE</a:t>
            </a:r>
            <a:endParaRPr sz="1600" dirty="0"/>
          </a:p>
        </p:txBody>
      </p:sp>
      <p:sp>
        <p:nvSpPr>
          <p:cNvPr id="128" name="Google Shape;128;p19"/>
          <p:cNvSpPr txBox="1">
            <a:spLocks noGrp="1"/>
          </p:cNvSpPr>
          <p:nvPr>
            <p:ph type="body" idx="1"/>
          </p:nvPr>
        </p:nvSpPr>
        <p:spPr>
          <a:xfrm>
            <a:off x="838200" y="1107959"/>
            <a:ext cx="7650300" cy="2936759"/>
          </a:xfrm>
          <a:prstGeom prst="rect">
            <a:avLst/>
          </a:prstGeom>
        </p:spPr>
        <p:txBody>
          <a:bodyPr spcFirstLastPara="1" wrap="square" lIns="90000" tIns="46800" rIns="90000" bIns="46800" anchor="t" anchorCtr="0">
            <a:noAutofit/>
          </a:bodyPr>
          <a:lstStyle/>
          <a:p>
            <a:pPr marL="0" lvl="0" indent="0" algn="just">
              <a:buNone/>
            </a:pPr>
            <a:r>
              <a:rPr lang="it-IT" sz="1300" dirty="0"/>
              <a:t>Il diritto di proprietà perde la sua astrazione, che identifica l’insieme delle facoltà spettano al proprietario per l’utilizzazione del bene per diventare un entità materiale svincolata da ogni logica di diritto, tecnica e di estimo per divenire pura determinazione individuale dei tecnici di RFI.</a:t>
            </a:r>
          </a:p>
          <a:p>
            <a:pPr marL="0" lvl="0" indent="0" algn="just">
              <a:buNone/>
            </a:pPr>
            <a:r>
              <a:rPr lang="it-IT" sz="1300" dirty="0"/>
              <a:t>Tutto ciò è inaccettabile..</a:t>
            </a:r>
          </a:p>
          <a:p>
            <a:pPr marL="0" lvl="0" indent="0" algn="just">
              <a:buNone/>
            </a:pPr>
            <a:endParaRPr lang="it-IT" sz="1300" dirty="0"/>
          </a:p>
          <a:p>
            <a:pPr marL="0" lvl="0" indent="0">
              <a:buNone/>
            </a:pPr>
            <a:endParaRPr lang="it-IT" sz="1300" dirty="0"/>
          </a:p>
          <a:p>
            <a:pPr marL="0" lvl="0" indent="0">
              <a:buNone/>
            </a:pPr>
            <a:endParaRPr lang="it-IT" sz="1300" dirty="0"/>
          </a:p>
          <a:p>
            <a:pPr marL="0" lvl="0" indent="0">
              <a:buNone/>
            </a:pPr>
            <a:endParaRPr lang="it-IT" sz="1300" dirty="0"/>
          </a:p>
          <a:p>
            <a:pPr marL="0" lvl="0" indent="0">
              <a:buNone/>
            </a:pPr>
            <a:endParaRPr sz="1300" dirty="0"/>
          </a:p>
        </p:txBody>
      </p:sp>
      <p:pic>
        <p:nvPicPr>
          <p:cNvPr id="2" name="Immagine 1">
            <a:extLst>
              <a:ext uri="{FF2B5EF4-FFF2-40B4-BE49-F238E27FC236}">
                <a16:creationId xmlns:a16="http://schemas.microsoft.com/office/drawing/2014/main" id="{53C7D00A-ED7A-45BE-044E-9E9A2C50712B}"/>
              </a:ext>
            </a:extLst>
          </p:cNvPr>
          <p:cNvPicPr>
            <a:picLocks noChangeAspect="1"/>
          </p:cNvPicPr>
          <p:nvPr/>
        </p:nvPicPr>
        <p:blipFill>
          <a:blip r:embed="rId3"/>
          <a:stretch>
            <a:fillRect/>
          </a:stretch>
        </p:blipFill>
        <p:spPr>
          <a:xfrm>
            <a:off x="6253962" y="219780"/>
            <a:ext cx="2317075" cy="325203"/>
          </a:xfrm>
          <a:prstGeom prst="rect">
            <a:avLst/>
          </a:prstGeom>
        </p:spPr>
      </p:pic>
    </p:spTree>
    <p:extLst>
      <p:ext uri="{BB962C8B-B14F-4D97-AF65-F5344CB8AC3E}">
        <p14:creationId xmlns:p14="http://schemas.microsoft.com/office/powerpoint/2010/main" val="8326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894376" y="698493"/>
            <a:ext cx="7710033" cy="609696"/>
          </a:xfrm>
          <a:prstGeom prst="rect">
            <a:avLst/>
          </a:prstGeom>
        </p:spPr>
        <p:txBody>
          <a:bodyPr spcFirstLastPara="1" wrap="square" lIns="90000" tIns="46800" rIns="90000" bIns="46800" anchor="b" anchorCtr="0">
            <a:noAutofit/>
          </a:bodyPr>
          <a:lstStyle/>
          <a:p>
            <a:pPr lvl="0"/>
            <a:r>
              <a:rPr lang="it-IT" sz="1600" dirty="0"/>
              <a:t> </a:t>
            </a:r>
            <a:endParaRPr sz="1600" dirty="0"/>
          </a:p>
        </p:txBody>
      </p:sp>
      <p:sp>
        <p:nvSpPr>
          <p:cNvPr id="3" name="Rettangolo 2">
            <a:extLst>
              <a:ext uri="{FF2B5EF4-FFF2-40B4-BE49-F238E27FC236}">
                <a16:creationId xmlns:a16="http://schemas.microsoft.com/office/drawing/2014/main" id="{075782A6-C718-46FF-BFAD-F7BBBEFC8348}"/>
              </a:ext>
            </a:extLst>
          </p:cNvPr>
          <p:cNvSpPr/>
          <p:nvPr/>
        </p:nvSpPr>
        <p:spPr>
          <a:xfrm>
            <a:off x="2286000" y="309593"/>
            <a:ext cx="4572000" cy="4247317"/>
          </a:xfrm>
          <a:prstGeom prst="rect">
            <a:avLst/>
          </a:prstGeom>
        </p:spPr>
        <p:txBody>
          <a:bodyPr>
            <a:spAutoFit/>
          </a:bodyPr>
          <a:lstStyle/>
          <a:p>
            <a:pPr algn="just"/>
            <a:r>
              <a:rPr lang="it-IT" cap="all" dirty="0">
                <a:solidFill>
                  <a:srgbClr val="B80E0F"/>
                </a:solidFill>
                <a:ea typeface="+mj-ea"/>
                <a:cs typeface="+mj-cs"/>
              </a:rPr>
              <a:t>Frédéric </a:t>
            </a:r>
            <a:r>
              <a:rPr lang="it-IT" cap="all" dirty="0" err="1">
                <a:solidFill>
                  <a:srgbClr val="B80E0F"/>
                </a:solidFill>
                <a:ea typeface="+mj-ea"/>
                <a:cs typeface="+mj-cs"/>
              </a:rPr>
              <a:t>Bastiat</a:t>
            </a:r>
            <a:r>
              <a:rPr lang="it-IT" cap="all" dirty="0">
                <a:solidFill>
                  <a:srgbClr val="B80E0F"/>
                </a:solidFill>
                <a:ea typeface="+mj-ea"/>
                <a:cs typeface="+mj-cs"/>
              </a:rPr>
              <a:t> sostenne che la legge dovrebbe servire solo ad attuare i diritti naturali preesistenti, come la personalità, la libertà e la proprietà. </a:t>
            </a:r>
          </a:p>
          <a:p>
            <a:pPr algn="just"/>
            <a:endParaRPr lang="it-IT" cap="all" dirty="0">
              <a:solidFill>
                <a:srgbClr val="B80E0F"/>
              </a:solidFill>
              <a:ea typeface="+mj-ea"/>
              <a:cs typeface="+mj-cs"/>
            </a:endParaRPr>
          </a:p>
          <a:p>
            <a:pPr algn="just"/>
            <a:r>
              <a:rPr lang="it-IT" cap="all" dirty="0">
                <a:solidFill>
                  <a:srgbClr val="B80E0F"/>
                </a:solidFill>
                <a:ea typeface="+mj-ea"/>
                <a:cs typeface="+mj-cs"/>
              </a:rPr>
              <a:t>Secondo </a:t>
            </a:r>
            <a:r>
              <a:rPr lang="it-IT" cap="all" dirty="0" err="1">
                <a:solidFill>
                  <a:srgbClr val="B80E0F"/>
                </a:solidFill>
                <a:ea typeface="+mj-ea"/>
                <a:cs typeface="+mj-cs"/>
              </a:rPr>
              <a:t>Bastiat</a:t>
            </a:r>
            <a:r>
              <a:rPr lang="it-IT" cap="all" dirty="0">
                <a:solidFill>
                  <a:srgbClr val="B80E0F"/>
                </a:solidFill>
                <a:ea typeface="+mj-ea"/>
                <a:cs typeface="+mj-cs"/>
              </a:rPr>
              <a:t>, il «</a:t>
            </a:r>
            <a:r>
              <a:rPr lang="it-IT" b="1" i="1" u="sng" cap="all" dirty="0">
                <a:solidFill>
                  <a:srgbClr val="B80E0F"/>
                </a:solidFill>
                <a:ea typeface="+mj-ea"/>
                <a:cs typeface="+mj-cs"/>
              </a:rPr>
              <a:t>saccheggio legale» </a:t>
            </a:r>
            <a:r>
              <a:rPr lang="it-IT" cap="all" dirty="0">
                <a:solidFill>
                  <a:srgbClr val="B80E0F"/>
                </a:solidFill>
                <a:ea typeface="+mj-ea"/>
                <a:cs typeface="+mj-cs"/>
              </a:rPr>
              <a:t>è quando la legge: </a:t>
            </a:r>
          </a:p>
          <a:p>
            <a:pPr algn="just"/>
            <a:r>
              <a:rPr lang="it-IT" cap="all" dirty="0">
                <a:solidFill>
                  <a:srgbClr val="B80E0F"/>
                </a:solidFill>
                <a:ea typeface="+mj-ea"/>
                <a:cs typeface="+mj-cs"/>
              </a:rPr>
              <a:t>«prende da alcune persone ciò che appartiene a loro, per dare ad altri ciò che non appartiene a loro».</a:t>
            </a:r>
            <a:br>
              <a:rPr lang="it-IT" cap="all" dirty="0">
                <a:solidFill>
                  <a:srgbClr val="B80E0F"/>
                </a:solidFill>
                <a:ea typeface="+mj-ea"/>
                <a:cs typeface="+mj-cs"/>
              </a:rPr>
            </a:br>
            <a:br>
              <a:rPr lang="it-IT" cap="all" dirty="0">
                <a:solidFill>
                  <a:srgbClr val="B80E0F"/>
                </a:solidFill>
                <a:ea typeface="+mj-ea"/>
                <a:cs typeface="+mj-cs"/>
              </a:rPr>
            </a:br>
            <a:r>
              <a:rPr lang="it-IT" cap="all" dirty="0" err="1">
                <a:solidFill>
                  <a:srgbClr val="B80E0F"/>
                </a:solidFill>
                <a:ea typeface="+mj-ea"/>
                <a:cs typeface="+mj-cs"/>
              </a:rPr>
              <a:t>Bastiat</a:t>
            </a:r>
            <a:r>
              <a:rPr lang="it-IT" cap="all" dirty="0">
                <a:solidFill>
                  <a:srgbClr val="B80E0F"/>
                </a:solidFill>
                <a:ea typeface="+mj-ea"/>
                <a:cs typeface="+mj-cs"/>
              </a:rPr>
              <a:t> ha fornito molti esempi di ciò che considerava un saccheggio legale</a:t>
            </a:r>
            <a:br>
              <a:rPr lang="it-IT" cap="all" dirty="0">
                <a:solidFill>
                  <a:srgbClr val="B80E0F"/>
                </a:solidFill>
                <a:ea typeface="+mj-ea"/>
                <a:cs typeface="+mj-cs"/>
              </a:rPr>
            </a:br>
            <a:br>
              <a:rPr lang="it-IT" cap="all" dirty="0">
                <a:solidFill>
                  <a:srgbClr val="B80E0F"/>
                </a:solidFill>
                <a:ea typeface="+mj-ea"/>
                <a:cs typeface="+mj-cs"/>
              </a:rPr>
            </a:br>
            <a:endParaRPr lang="it-IT" dirty="0"/>
          </a:p>
        </p:txBody>
      </p:sp>
    </p:spTree>
    <p:extLst>
      <p:ext uri="{BB962C8B-B14F-4D97-AF65-F5344CB8AC3E}">
        <p14:creationId xmlns:p14="http://schemas.microsoft.com/office/powerpoint/2010/main" val="1013190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8200" y="625079"/>
            <a:ext cx="7732836" cy="473704"/>
          </a:xfrm>
          <a:prstGeom prst="rect">
            <a:avLst/>
          </a:prstGeom>
        </p:spPr>
        <p:txBody>
          <a:bodyPr spcFirstLastPara="1" wrap="square" lIns="90000" tIns="46800" rIns="90000" bIns="46800" anchor="b" anchorCtr="0">
            <a:noAutofit/>
          </a:bodyPr>
          <a:lstStyle/>
          <a:p>
            <a:pPr lvl="0"/>
            <a:r>
              <a:rPr lang="it-IT" sz="1600" dirty="0"/>
              <a:t>Il caso di </a:t>
            </a:r>
            <a:r>
              <a:rPr lang="it-IT" sz="1600" dirty="0" err="1"/>
              <a:t>imperia</a:t>
            </a:r>
            <a:endParaRPr sz="1600" dirty="0"/>
          </a:p>
        </p:txBody>
      </p:sp>
      <p:sp>
        <p:nvSpPr>
          <p:cNvPr id="128" name="Google Shape;128;p19"/>
          <p:cNvSpPr txBox="1">
            <a:spLocks noGrp="1"/>
          </p:cNvSpPr>
          <p:nvPr>
            <p:ph type="body" idx="1"/>
          </p:nvPr>
        </p:nvSpPr>
        <p:spPr>
          <a:xfrm>
            <a:off x="838200" y="1107959"/>
            <a:ext cx="7650300" cy="2936759"/>
          </a:xfrm>
          <a:prstGeom prst="rect">
            <a:avLst/>
          </a:prstGeom>
        </p:spPr>
        <p:txBody>
          <a:bodyPr spcFirstLastPara="1" wrap="square" lIns="90000" tIns="46800" rIns="90000" bIns="46800" anchor="t" anchorCtr="0">
            <a:noAutofit/>
          </a:bodyPr>
          <a:lstStyle/>
          <a:p>
            <a:pPr marL="0" lvl="0" indent="0">
              <a:buNone/>
            </a:pPr>
            <a:r>
              <a:rPr lang="it-IT" sz="1300" dirty="0"/>
              <a:t>I dati…</a:t>
            </a:r>
          </a:p>
          <a:p>
            <a:pPr marL="0" lvl="0" indent="0">
              <a:buNone/>
            </a:pPr>
            <a:r>
              <a:rPr lang="it-IT" sz="1300" dirty="0"/>
              <a:t>Breve storia…</a:t>
            </a:r>
          </a:p>
          <a:p>
            <a:pPr marL="0" lvl="0" indent="0">
              <a:buNone/>
            </a:pPr>
            <a:r>
              <a:rPr lang="it-IT" sz="1300" dirty="0"/>
              <a:t>I contenziosi…</a:t>
            </a:r>
          </a:p>
          <a:p>
            <a:pPr marL="0" lvl="0" indent="0">
              <a:buNone/>
            </a:pPr>
            <a:endParaRPr lang="it-IT" sz="1300" dirty="0"/>
          </a:p>
          <a:p>
            <a:pPr marL="0" lvl="0" indent="0">
              <a:buNone/>
            </a:pPr>
            <a:endParaRPr lang="it-IT" sz="1300" dirty="0"/>
          </a:p>
          <a:p>
            <a:pPr marL="0" lvl="0" indent="0">
              <a:buNone/>
            </a:pPr>
            <a:endParaRPr lang="it-IT" sz="1300" dirty="0"/>
          </a:p>
          <a:p>
            <a:pPr marL="0" lvl="0" indent="0">
              <a:buNone/>
            </a:pPr>
            <a:endParaRPr lang="it-IT" sz="1300" dirty="0"/>
          </a:p>
          <a:p>
            <a:pPr marL="0" lvl="0" indent="0">
              <a:buNone/>
            </a:pPr>
            <a:endParaRPr sz="1300" dirty="0"/>
          </a:p>
        </p:txBody>
      </p:sp>
      <p:pic>
        <p:nvPicPr>
          <p:cNvPr id="2" name="Immagine 1">
            <a:extLst>
              <a:ext uri="{FF2B5EF4-FFF2-40B4-BE49-F238E27FC236}">
                <a16:creationId xmlns:a16="http://schemas.microsoft.com/office/drawing/2014/main" id="{53C7D00A-ED7A-45BE-044E-9E9A2C50712B}"/>
              </a:ext>
            </a:extLst>
          </p:cNvPr>
          <p:cNvPicPr>
            <a:picLocks noChangeAspect="1"/>
          </p:cNvPicPr>
          <p:nvPr/>
        </p:nvPicPr>
        <p:blipFill>
          <a:blip r:embed="rId3"/>
          <a:stretch>
            <a:fillRect/>
          </a:stretch>
        </p:blipFill>
        <p:spPr>
          <a:xfrm>
            <a:off x="6253962" y="219780"/>
            <a:ext cx="2317075" cy="325203"/>
          </a:xfrm>
          <a:prstGeom prst="rect">
            <a:avLst/>
          </a:prstGeom>
        </p:spPr>
      </p:pic>
    </p:spTree>
    <p:extLst>
      <p:ext uri="{BB962C8B-B14F-4D97-AF65-F5344CB8AC3E}">
        <p14:creationId xmlns:p14="http://schemas.microsoft.com/office/powerpoint/2010/main" val="197891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8200" y="625079"/>
            <a:ext cx="7732836" cy="473704"/>
          </a:xfrm>
          <a:prstGeom prst="rect">
            <a:avLst/>
          </a:prstGeom>
        </p:spPr>
        <p:txBody>
          <a:bodyPr spcFirstLastPara="1" wrap="square" lIns="90000" tIns="46800" rIns="90000" bIns="46800" anchor="b" anchorCtr="0">
            <a:noAutofit/>
          </a:bodyPr>
          <a:lstStyle/>
          <a:p>
            <a:pPr lvl="0"/>
            <a:r>
              <a:rPr lang="it-IT" sz="1600" dirty="0"/>
              <a:t>La giurisprudenza e il principio di giustizia distributiva</a:t>
            </a:r>
            <a:endParaRPr sz="1600" dirty="0"/>
          </a:p>
        </p:txBody>
      </p:sp>
      <p:sp>
        <p:nvSpPr>
          <p:cNvPr id="128" name="Google Shape;128;p19"/>
          <p:cNvSpPr txBox="1">
            <a:spLocks noGrp="1"/>
          </p:cNvSpPr>
          <p:nvPr>
            <p:ph type="body" idx="1"/>
          </p:nvPr>
        </p:nvSpPr>
        <p:spPr>
          <a:xfrm>
            <a:off x="838200" y="1107959"/>
            <a:ext cx="7650300" cy="2936759"/>
          </a:xfrm>
          <a:prstGeom prst="rect">
            <a:avLst/>
          </a:prstGeom>
        </p:spPr>
        <p:txBody>
          <a:bodyPr spcFirstLastPara="1" wrap="square" lIns="90000" tIns="46800" rIns="90000" bIns="46800" anchor="t" anchorCtr="0">
            <a:noAutofit/>
          </a:bodyPr>
          <a:lstStyle/>
          <a:p>
            <a:pPr marL="0" lvl="0" indent="0" algn="just">
              <a:buNone/>
            </a:pPr>
            <a:r>
              <a:rPr lang="it-IT" sz="1300" dirty="0"/>
              <a:t>Secondo la Suprema Corte le conseguenze economiche causate da opere dirette al conseguimento di pubblici benefici non possono ricadere su un solo privato o su una ristretta cerchia di privati, ma devono essere sopportate dalla collettività (Cass. 3.07.2014 n. 15223; Cass. Sez. Un. 11.06.2003, n. 9341).</a:t>
            </a:r>
          </a:p>
          <a:p>
            <a:pPr marL="0" lvl="0" indent="0" algn="just">
              <a:buNone/>
            </a:pPr>
            <a:r>
              <a:rPr lang="it-IT" sz="1300" dirty="0"/>
              <a:t>Non è, dunque, accettabile che la soddisfazione dell’interesse generale passi per il sacrificio dell’interesse o del diritto del singolo, senza che quest’ultimo venga proporzionalmente indennizzato. Il principio, ovviamente, presuppone un atto legittimo della P.A., che, attraverso l’opera pubblica, persegua i fini della collettività.</a:t>
            </a:r>
          </a:p>
          <a:p>
            <a:pPr marL="0" lvl="0" indent="0" algn="just">
              <a:buNone/>
            </a:pPr>
            <a:r>
              <a:rPr lang="it-IT" sz="1300" dirty="0" err="1"/>
              <a:t>lA</a:t>
            </a:r>
            <a:r>
              <a:rPr lang="it-IT" sz="1300" dirty="0"/>
              <a:t> visione di </a:t>
            </a:r>
            <a:r>
              <a:rPr lang="it-IT" sz="1300" dirty="0" err="1"/>
              <a:t>rfi</a:t>
            </a:r>
            <a:r>
              <a:rPr lang="it-IT" sz="1300" dirty="0"/>
              <a:t>: il «</a:t>
            </a:r>
            <a:r>
              <a:rPr lang="it-IT" sz="1300" i="1" dirty="0" err="1"/>
              <a:t>favor</a:t>
            </a:r>
            <a:r>
              <a:rPr lang="it-IT" sz="1300" dirty="0"/>
              <a:t>» per la collettività..</a:t>
            </a:r>
          </a:p>
          <a:p>
            <a:pPr marL="0" lvl="0" indent="0">
              <a:buNone/>
            </a:pPr>
            <a:endParaRPr lang="it-IT" sz="1300" dirty="0"/>
          </a:p>
          <a:p>
            <a:pPr marL="0" lvl="0" indent="0">
              <a:buNone/>
            </a:pPr>
            <a:endParaRPr lang="it-IT" sz="1300" dirty="0"/>
          </a:p>
          <a:p>
            <a:pPr marL="0" lvl="0" indent="0">
              <a:buNone/>
            </a:pPr>
            <a:endParaRPr sz="1300" dirty="0"/>
          </a:p>
        </p:txBody>
      </p:sp>
      <p:pic>
        <p:nvPicPr>
          <p:cNvPr id="2" name="Immagine 1">
            <a:extLst>
              <a:ext uri="{FF2B5EF4-FFF2-40B4-BE49-F238E27FC236}">
                <a16:creationId xmlns:a16="http://schemas.microsoft.com/office/drawing/2014/main" id="{53C7D00A-ED7A-45BE-044E-9E9A2C50712B}"/>
              </a:ext>
            </a:extLst>
          </p:cNvPr>
          <p:cNvPicPr>
            <a:picLocks noChangeAspect="1"/>
          </p:cNvPicPr>
          <p:nvPr/>
        </p:nvPicPr>
        <p:blipFill>
          <a:blip r:embed="rId3"/>
          <a:stretch>
            <a:fillRect/>
          </a:stretch>
        </p:blipFill>
        <p:spPr>
          <a:xfrm>
            <a:off x="6253962" y="219780"/>
            <a:ext cx="2317075" cy="325203"/>
          </a:xfrm>
          <a:prstGeom prst="rect">
            <a:avLst/>
          </a:prstGeom>
        </p:spPr>
      </p:pic>
    </p:spTree>
    <p:extLst>
      <p:ext uri="{BB962C8B-B14F-4D97-AF65-F5344CB8AC3E}">
        <p14:creationId xmlns:p14="http://schemas.microsoft.com/office/powerpoint/2010/main" val="3637494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8200" y="625079"/>
            <a:ext cx="7732836" cy="473704"/>
          </a:xfrm>
          <a:prstGeom prst="rect">
            <a:avLst/>
          </a:prstGeom>
        </p:spPr>
        <p:txBody>
          <a:bodyPr spcFirstLastPara="1" wrap="square" lIns="90000" tIns="46800" rIns="90000" bIns="46800" anchor="b" anchorCtr="0">
            <a:noAutofit/>
          </a:bodyPr>
          <a:lstStyle/>
          <a:p>
            <a:pPr lvl="0"/>
            <a:r>
              <a:rPr lang="it-IT" sz="1600" dirty="0"/>
              <a:t>Le questioni ed I principi in discussione</a:t>
            </a:r>
            <a:endParaRPr sz="1600" dirty="0"/>
          </a:p>
        </p:txBody>
      </p:sp>
      <p:sp>
        <p:nvSpPr>
          <p:cNvPr id="128" name="Google Shape;128;p19"/>
          <p:cNvSpPr txBox="1">
            <a:spLocks noGrp="1"/>
          </p:cNvSpPr>
          <p:nvPr>
            <p:ph type="body" idx="1"/>
          </p:nvPr>
        </p:nvSpPr>
        <p:spPr>
          <a:xfrm>
            <a:off x="838200" y="1107959"/>
            <a:ext cx="7650300" cy="3066999"/>
          </a:xfrm>
          <a:prstGeom prst="rect">
            <a:avLst/>
          </a:prstGeom>
        </p:spPr>
        <p:txBody>
          <a:bodyPr spcFirstLastPara="1" wrap="square" lIns="90000" tIns="46800" rIns="90000" bIns="46800" anchor="t" anchorCtr="0">
            <a:noAutofit/>
          </a:bodyPr>
          <a:lstStyle/>
          <a:p>
            <a:pPr marL="0" lvl="0" indent="0" algn="just">
              <a:buNone/>
            </a:pPr>
            <a:r>
              <a:rPr lang="it-IT" sz="1300" dirty="0"/>
              <a:t>La responsabilità della P.A. per atto lecito ed espropriazione larvata;</a:t>
            </a:r>
          </a:p>
          <a:p>
            <a:pPr marL="0" lvl="0" indent="0" algn="just">
              <a:buNone/>
            </a:pPr>
            <a:r>
              <a:rPr lang="it-IT" sz="1300" dirty="0"/>
              <a:t>La misura dell’indennizzo. Il valore venale come parametro di riferimento per la quantificazione dell’indennità ex art. 44 T.U.E. . abbandonando il tradizionale e superato criterio dell’adeguatezza come misura per l’indennizzo.</a:t>
            </a:r>
          </a:p>
          <a:p>
            <a:pPr marL="0" lvl="0" indent="0" algn="just">
              <a:buNone/>
            </a:pPr>
            <a:r>
              <a:rPr lang="it-IT" sz="1300" dirty="0"/>
              <a:t>Il superamento delle Linee Guida Tav come metodo di calcolo dell’indennizzo in materia di espropriazione larvata. </a:t>
            </a:r>
          </a:p>
          <a:p>
            <a:pPr marL="0" lvl="0" indent="0" algn="just">
              <a:buNone/>
            </a:pPr>
            <a:r>
              <a:rPr lang="it-IT" sz="1300" dirty="0"/>
              <a:t>l’intervento completivo del legislatore statale per questo istituto, con recepimento in positivo dei principi consolidati dalla giurisprudenza, nonché, l’elaborazione di metodologie applicabili uniformemente alle analisi empiriche di ogni caso pratico. Solo in questo caso la misura dell’indennità ex art 44 cit. potrà dirsi “effettiva” e “certa”, allorquando le stesse situazioni oggettive omogenee siano egualmente valutate in tutto il territorio nazionale.</a:t>
            </a:r>
          </a:p>
          <a:p>
            <a:pPr marL="0" lvl="0" indent="0">
              <a:buNone/>
            </a:pPr>
            <a:endParaRPr lang="it-IT" sz="1300" dirty="0"/>
          </a:p>
          <a:p>
            <a:pPr marL="0" lvl="0" indent="0">
              <a:buNone/>
            </a:pPr>
            <a:endParaRPr sz="1300" dirty="0"/>
          </a:p>
        </p:txBody>
      </p:sp>
      <p:pic>
        <p:nvPicPr>
          <p:cNvPr id="2" name="Immagine 1">
            <a:extLst>
              <a:ext uri="{FF2B5EF4-FFF2-40B4-BE49-F238E27FC236}">
                <a16:creationId xmlns:a16="http://schemas.microsoft.com/office/drawing/2014/main" id="{53C7D00A-ED7A-45BE-044E-9E9A2C50712B}"/>
              </a:ext>
            </a:extLst>
          </p:cNvPr>
          <p:cNvPicPr>
            <a:picLocks noChangeAspect="1"/>
          </p:cNvPicPr>
          <p:nvPr/>
        </p:nvPicPr>
        <p:blipFill>
          <a:blip r:embed="rId3"/>
          <a:stretch>
            <a:fillRect/>
          </a:stretch>
        </p:blipFill>
        <p:spPr>
          <a:xfrm>
            <a:off x="6253962" y="219780"/>
            <a:ext cx="2317075" cy="325203"/>
          </a:xfrm>
          <a:prstGeom prst="rect">
            <a:avLst/>
          </a:prstGeom>
        </p:spPr>
      </p:pic>
    </p:spTree>
    <p:extLst>
      <p:ext uri="{BB962C8B-B14F-4D97-AF65-F5344CB8AC3E}">
        <p14:creationId xmlns:p14="http://schemas.microsoft.com/office/powerpoint/2010/main" val="3029811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38B1C4-0817-1C3F-4886-E2F5CF96E8AF}"/>
              </a:ext>
            </a:extLst>
          </p:cNvPr>
          <p:cNvSpPr>
            <a:spLocks noGrp="1"/>
          </p:cNvSpPr>
          <p:nvPr>
            <p:ph type="title"/>
          </p:nvPr>
        </p:nvSpPr>
        <p:spPr>
          <a:xfrm>
            <a:off x="168442" y="270711"/>
            <a:ext cx="8422620" cy="2671010"/>
          </a:xfrm>
        </p:spPr>
        <p:txBody>
          <a:bodyPr/>
          <a:lstStyle/>
          <a:p>
            <a:r>
              <a:rPr lang="it-IT" sz="1800" dirty="0"/>
              <a:t>Proprio perché la proprietà è un diritto anteriore alla legge, così come la libertà, l'una e l'altra esistono solo a condizione di rispettare i diritti altrui, e la legge ha la missione di imporre questo limite, che è quello di riconoscere e mantenere il principio stesso.</a:t>
            </a:r>
            <a:br>
              <a:rPr lang="it-IT" sz="1800" dirty="0"/>
            </a:br>
            <a:br>
              <a:rPr lang="it-IT" sz="1800" dirty="0"/>
            </a:br>
            <a:r>
              <a:rPr lang="it-IT" sz="1800" b="1" dirty="0"/>
              <a:t>Frédéric </a:t>
            </a:r>
            <a:r>
              <a:rPr lang="it-IT" sz="1800" b="1" dirty="0" err="1"/>
              <a:t>Bastiat</a:t>
            </a:r>
            <a:r>
              <a:rPr lang="it-IT" sz="1800" dirty="0"/>
              <a:t>, La proprietà e la legge, 1848.</a:t>
            </a:r>
            <a:br>
              <a:rPr lang="it-IT" sz="1800" dirty="0"/>
            </a:br>
            <a:br>
              <a:rPr lang="it-IT" sz="1800" dirty="0"/>
            </a:br>
            <a:br>
              <a:rPr lang="it-IT" sz="1800" dirty="0"/>
            </a:br>
            <a:br>
              <a:rPr lang="it-IT" sz="1800" dirty="0"/>
            </a:br>
            <a:endParaRPr lang="it-IT" sz="1800" dirty="0"/>
          </a:p>
        </p:txBody>
      </p:sp>
    </p:spTree>
    <p:extLst>
      <p:ext uri="{BB962C8B-B14F-4D97-AF65-F5344CB8AC3E}">
        <p14:creationId xmlns:p14="http://schemas.microsoft.com/office/powerpoint/2010/main" val="1147200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8200" y="625079"/>
            <a:ext cx="7732836" cy="473704"/>
          </a:xfrm>
          <a:prstGeom prst="rect">
            <a:avLst/>
          </a:prstGeom>
        </p:spPr>
        <p:txBody>
          <a:bodyPr spcFirstLastPara="1" wrap="square" lIns="90000" tIns="46800" rIns="90000" bIns="46800" anchor="b" anchorCtr="0">
            <a:noAutofit/>
          </a:bodyPr>
          <a:lstStyle/>
          <a:p>
            <a:pPr lvl="0"/>
            <a:r>
              <a:rPr lang="it-IT" sz="1600" dirty="0"/>
              <a:t>Qual è pertanto IL PUNTO DI ARRIVO</a:t>
            </a:r>
            <a:endParaRPr sz="1600" dirty="0"/>
          </a:p>
        </p:txBody>
      </p:sp>
      <p:sp>
        <p:nvSpPr>
          <p:cNvPr id="128" name="Google Shape;128;p19"/>
          <p:cNvSpPr txBox="1">
            <a:spLocks noGrp="1"/>
          </p:cNvSpPr>
          <p:nvPr>
            <p:ph type="body" idx="1"/>
          </p:nvPr>
        </p:nvSpPr>
        <p:spPr>
          <a:xfrm>
            <a:off x="838200" y="1107959"/>
            <a:ext cx="7650300" cy="3066999"/>
          </a:xfrm>
          <a:prstGeom prst="rect">
            <a:avLst/>
          </a:prstGeom>
        </p:spPr>
        <p:txBody>
          <a:bodyPr spcFirstLastPara="1" wrap="square" lIns="90000" tIns="46800" rIns="90000" bIns="46800" anchor="t" anchorCtr="0">
            <a:noAutofit/>
          </a:bodyPr>
          <a:lstStyle/>
          <a:p>
            <a:pPr marL="0" lvl="0" indent="0" algn="just">
              <a:buNone/>
            </a:pPr>
            <a:r>
              <a:rPr lang="it-IT" sz="1600" dirty="0"/>
              <a:t>Occorre intervenire rapidamente ed  efficacemente affinché’:</a:t>
            </a:r>
          </a:p>
          <a:p>
            <a:pPr marL="0" lvl="0" indent="0" algn="just">
              <a:buNone/>
            </a:pPr>
            <a:r>
              <a:rPr lang="it-IT" sz="1600" dirty="0"/>
              <a:t>Le linee guida tav vengano riformate in conformità alla giurisprudenza di legittimità;</a:t>
            </a:r>
          </a:p>
          <a:p>
            <a:pPr marL="0" lvl="0" indent="0" algn="just">
              <a:buNone/>
            </a:pPr>
            <a:r>
              <a:rPr lang="it-IT" sz="1600" dirty="0"/>
              <a:t>Vi sia l’intervento «completivo» del legislatore statale, con recepimento in positivo dei principi consolidati dalla giurisprudenza, nonché, l’elaborazione di metodologie applicabili uniformemente alle analisi empiriche di ogni caso pratico. </a:t>
            </a:r>
          </a:p>
          <a:p>
            <a:pPr marL="0" lvl="0" indent="0" algn="just">
              <a:buNone/>
            </a:pPr>
            <a:r>
              <a:rPr lang="it-IT" sz="1600" dirty="0"/>
              <a:t>solo in questo caso la misura dell’indennità ex art 44 cit. potrà dirsi “effettiva” e “certa”, allorquando le stesse situazioni oggettive omogenee siano egualmente valutate in tutto il territorio nazionale.</a:t>
            </a:r>
          </a:p>
          <a:p>
            <a:pPr marL="0" lvl="0" indent="0">
              <a:buNone/>
            </a:pPr>
            <a:endParaRPr lang="it-IT" sz="1300" dirty="0"/>
          </a:p>
          <a:p>
            <a:pPr marL="0" lvl="0" indent="0">
              <a:buNone/>
            </a:pPr>
            <a:endParaRPr sz="1300" dirty="0"/>
          </a:p>
        </p:txBody>
      </p:sp>
      <p:pic>
        <p:nvPicPr>
          <p:cNvPr id="2" name="Immagine 1">
            <a:extLst>
              <a:ext uri="{FF2B5EF4-FFF2-40B4-BE49-F238E27FC236}">
                <a16:creationId xmlns:a16="http://schemas.microsoft.com/office/drawing/2014/main" id="{53C7D00A-ED7A-45BE-044E-9E9A2C50712B}"/>
              </a:ext>
            </a:extLst>
          </p:cNvPr>
          <p:cNvPicPr>
            <a:picLocks noChangeAspect="1"/>
          </p:cNvPicPr>
          <p:nvPr/>
        </p:nvPicPr>
        <p:blipFill>
          <a:blip r:embed="rId3"/>
          <a:stretch>
            <a:fillRect/>
          </a:stretch>
        </p:blipFill>
        <p:spPr>
          <a:xfrm>
            <a:off x="6253962" y="219780"/>
            <a:ext cx="2317075" cy="325203"/>
          </a:xfrm>
          <a:prstGeom prst="rect">
            <a:avLst/>
          </a:prstGeom>
        </p:spPr>
      </p:pic>
    </p:spTree>
    <p:extLst>
      <p:ext uri="{BB962C8B-B14F-4D97-AF65-F5344CB8AC3E}">
        <p14:creationId xmlns:p14="http://schemas.microsoft.com/office/powerpoint/2010/main" val="22796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8200" y="625079"/>
            <a:ext cx="7732836" cy="473704"/>
          </a:xfrm>
          <a:prstGeom prst="rect">
            <a:avLst/>
          </a:prstGeom>
        </p:spPr>
        <p:txBody>
          <a:bodyPr spcFirstLastPara="1" wrap="square" lIns="90000" tIns="46800" rIns="90000" bIns="46800" anchor="b" anchorCtr="0">
            <a:noAutofit/>
          </a:bodyPr>
          <a:lstStyle/>
          <a:p>
            <a:pPr lvl="0"/>
            <a:r>
              <a:rPr lang="it-IT" sz="1600" dirty="0"/>
              <a:t>Grazie a tutti per l’attenzione</a:t>
            </a:r>
            <a:endParaRPr sz="1600" dirty="0"/>
          </a:p>
        </p:txBody>
      </p:sp>
      <p:sp>
        <p:nvSpPr>
          <p:cNvPr id="128" name="Google Shape;128;p19"/>
          <p:cNvSpPr txBox="1">
            <a:spLocks noGrp="1"/>
          </p:cNvSpPr>
          <p:nvPr>
            <p:ph type="body" idx="1"/>
          </p:nvPr>
        </p:nvSpPr>
        <p:spPr>
          <a:xfrm>
            <a:off x="838200" y="1107959"/>
            <a:ext cx="7650300" cy="3066999"/>
          </a:xfrm>
          <a:prstGeom prst="rect">
            <a:avLst/>
          </a:prstGeom>
        </p:spPr>
        <p:txBody>
          <a:bodyPr spcFirstLastPara="1" wrap="square" lIns="90000" tIns="46800" rIns="90000" bIns="46800" anchor="t" anchorCtr="0">
            <a:noAutofit/>
          </a:bodyPr>
          <a:lstStyle/>
          <a:p>
            <a:pPr marL="0" lvl="0" indent="0">
              <a:buNone/>
            </a:pPr>
            <a:endParaRPr lang="it-IT" sz="1300" dirty="0"/>
          </a:p>
          <a:p>
            <a:pPr marL="0" lvl="0" indent="0">
              <a:buNone/>
            </a:pPr>
            <a:r>
              <a:rPr lang="it-IT" sz="4000" dirty="0"/>
              <a:t>«il prezzo della libertà è l’eterna vigilanza» (K.R. Popper).</a:t>
            </a:r>
            <a:endParaRPr sz="4000" dirty="0"/>
          </a:p>
        </p:txBody>
      </p:sp>
      <p:pic>
        <p:nvPicPr>
          <p:cNvPr id="2" name="Immagine 1">
            <a:extLst>
              <a:ext uri="{FF2B5EF4-FFF2-40B4-BE49-F238E27FC236}">
                <a16:creationId xmlns:a16="http://schemas.microsoft.com/office/drawing/2014/main" id="{53C7D00A-ED7A-45BE-044E-9E9A2C50712B}"/>
              </a:ext>
            </a:extLst>
          </p:cNvPr>
          <p:cNvPicPr>
            <a:picLocks noChangeAspect="1"/>
          </p:cNvPicPr>
          <p:nvPr/>
        </p:nvPicPr>
        <p:blipFill>
          <a:blip r:embed="rId3"/>
          <a:stretch>
            <a:fillRect/>
          </a:stretch>
        </p:blipFill>
        <p:spPr>
          <a:xfrm>
            <a:off x="6253962" y="219780"/>
            <a:ext cx="2317075" cy="325203"/>
          </a:xfrm>
          <a:prstGeom prst="rect">
            <a:avLst/>
          </a:prstGeom>
        </p:spPr>
      </p:pic>
    </p:spTree>
    <p:extLst>
      <p:ext uri="{BB962C8B-B14F-4D97-AF65-F5344CB8AC3E}">
        <p14:creationId xmlns:p14="http://schemas.microsoft.com/office/powerpoint/2010/main" val="2039151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33EC1-FC08-FC71-839E-A1E1FB1D5999}"/>
              </a:ext>
            </a:extLst>
          </p:cNvPr>
          <p:cNvSpPr>
            <a:spLocks noGrp="1"/>
          </p:cNvSpPr>
          <p:nvPr>
            <p:ph type="title"/>
          </p:nvPr>
        </p:nvSpPr>
        <p:spPr>
          <a:xfrm>
            <a:off x="832930" y="1047889"/>
            <a:ext cx="7737600" cy="430064"/>
          </a:xfrm>
        </p:spPr>
        <p:txBody>
          <a:bodyPr/>
          <a:lstStyle/>
          <a:p>
            <a:pPr algn="ctr"/>
            <a:br>
              <a:rPr lang="it-IT" dirty="0"/>
            </a:br>
            <a:endParaRPr lang="it-IT" dirty="0"/>
          </a:p>
        </p:txBody>
      </p:sp>
      <p:sp>
        <p:nvSpPr>
          <p:cNvPr id="3" name="Segnaposto testo 2">
            <a:extLst>
              <a:ext uri="{FF2B5EF4-FFF2-40B4-BE49-F238E27FC236}">
                <a16:creationId xmlns:a16="http://schemas.microsoft.com/office/drawing/2014/main" id="{B3AAF537-1179-4AE8-59FF-CAF2BEF99A3D}"/>
              </a:ext>
            </a:extLst>
          </p:cNvPr>
          <p:cNvSpPr>
            <a:spLocks noGrp="1"/>
          </p:cNvSpPr>
          <p:nvPr>
            <p:ph type="body" idx="1"/>
          </p:nvPr>
        </p:nvSpPr>
        <p:spPr>
          <a:xfrm>
            <a:off x="133488" y="1168029"/>
            <a:ext cx="8437041" cy="3023527"/>
          </a:xfrm>
        </p:spPr>
        <p:txBody>
          <a:bodyPr/>
          <a:lstStyle/>
          <a:p>
            <a:pPr marL="114300" indent="0">
              <a:buNone/>
            </a:pPr>
            <a:endParaRPr lang="it-IT" dirty="0"/>
          </a:p>
          <a:p>
            <a:endParaRPr lang="it-IT" dirty="0"/>
          </a:p>
        </p:txBody>
      </p:sp>
      <p:sp>
        <p:nvSpPr>
          <p:cNvPr id="7" name="CasellaDiTesto 6">
            <a:extLst>
              <a:ext uri="{FF2B5EF4-FFF2-40B4-BE49-F238E27FC236}">
                <a16:creationId xmlns:a16="http://schemas.microsoft.com/office/drawing/2014/main" id="{87AFC6D0-F310-824F-54A9-E8F5000A9042}"/>
              </a:ext>
            </a:extLst>
          </p:cNvPr>
          <p:cNvSpPr txBox="1"/>
          <p:nvPr/>
        </p:nvSpPr>
        <p:spPr>
          <a:xfrm>
            <a:off x="740864" y="442473"/>
            <a:ext cx="7241781" cy="646331"/>
          </a:xfrm>
          <a:prstGeom prst="rect">
            <a:avLst/>
          </a:prstGeom>
          <a:noFill/>
        </p:spPr>
        <p:txBody>
          <a:bodyPr wrap="square">
            <a:spAutoFit/>
          </a:bodyPr>
          <a:lstStyle/>
          <a:p>
            <a:pPr algn="ctr"/>
            <a:r>
              <a:rPr lang="it-IT" sz="3600" dirty="0">
                <a:solidFill>
                  <a:srgbClr val="C00000"/>
                </a:solidFill>
              </a:rPr>
              <a:t>Il caso in esame: lo stato dei luoghi</a:t>
            </a:r>
          </a:p>
        </p:txBody>
      </p:sp>
      <p:pic>
        <p:nvPicPr>
          <p:cNvPr id="6" name="Immagine 5">
            <a:extLst>
              <a:ext uri="{FF2B5EF4-FFF2-40B4-BE49-F238E27FC236}">
                <a16:creationId xmlns:a16="http://schemas.microsoft.com/office/drawing/2014/main" id="{FAEF85B0-2D27-4BE3-9E68-5EED3895B39D}"/>
              </a:ext>
            </a:extLst>
          </p:cNvPr>
          <p:cNvPicPr>
            <a:picLocks noChangeAspect="1"/>
          </p:cNvPicPr>
          <p:nvPr/>
        </p:nvPicPr>
        <p:blipFill>
          <a:blip r:embed="rId2"/>
          <a:stretch>
            <a:fillRect/>
          </a:stretch>
        </p:blipFill>
        <p:spPr>
          <a:xfrm>
            <a:off x="327523" y="1047889"/>
            <a:ext cx="8327264" cy="3143667"/>
          </a:xfrm>
          <a:prstGeom prst="rect">
            <a:avLst/>
          </a:prstGeom>
        </p:spPr>
      </p:pic>
    </p:spTree>
    <p:extLst>
      <p:ext uri="{BB962C8B-B14F-4D97-AF65-F5344CB8AC3E}">
        <p14:creationId xmlns:p14="http://schemas.microsoft.com/office/powerpoint/2010/main" val="267217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459668" y="81474"/>
            <a:ext cx="7737600" cy="586279"/>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None/>
            </a:pPr>
            <a:r>
              <a:rPr lang="it-IT" sz="2000" dirty="0"/>
              <a:t>PREMESSA</a:t>
            </a:r>
            <a:endParaRPr sz="1600" dirty="0"/>
          </a:p>
        </p:txBody>
      </p:sp>
      <p:sp>
        <p:nvSpPr>
          <p:cNvPr id="110" name="Google Shape;110;p16"/>
          <p:cNvSpPr txBox="1">
            <a:spLocks noGrp="1"/>
          </p:cNvSpPr>
          <p:nvPr>
            <p:ph type="body" idx="1"/>
          </p:nvPr>
        </p:nvSpPr>
        <p:spPr>
          <a:xfrm>
            <a:off x="459668" y="607595"/>
            <a:ext cx="8003538" cy="3390402"/>
          </a:xfrm>
          <a:prstGeom prst="rect">
            <a:avLst/>
          </a:prstGeom>
        </p:spPr>
        <p:txBody>
          <a:bodyPr spcFirstLastPara="1" wrap="square" lIns="90000" tIns="46800" rIns="90000" bIns="46800" anchor="t" anchorCtr="0">
            <a:noAutofit/>
          </a:bodyPr>
          <a:lstStyle/>
          <a:p>
            <a:pPr marL="0" lvl="0" indent="0" algn="just">
              <a:buNone/>
            </a:pPr>
            <a:r>
              <a:rPr lang="it-IT" sz="1600" dirty="0"/>
              <a:t>Il PNRR prevede il finanziamento di grandi investimenti infrastrutturali che si tradurrà in migliaia di opere pubbliche di varie dimensioni. </a:t>
            </a:r>
          </a:p>
          <a:p>
            <a:pPr marL="0" lvl="0" indent="0" algn="just">
              <a:buNone/>
            </a:pPr>
            <a:r>
              <a:rPr lang="it-IT" sz="1600" i="1" u="sng" dirty="0"/>
              <a:t>Poco o nessun risalto viene dato alla tutela del diritto di proprietà e agli indennizzi che spettano ai proprietari degli immobili ad uso abitativo e dei terreni </a:t>
            </a:r>
            <a:r>
              <a:rPr lang="it-IT" sz="1600" dirty="0"/>
              <a:t>che stanno per essere espropriati o anche di quelli che, seppur in assenza di un provvedimento ablativo, subiranno limitazioni di godimento dei loro beni e la perdita di valore economico a causa della vicinanza alle nuove opere pubbliche.</a:t>
            </a:r>
          </a:p>
          <a:p>
            <a:pPr marL="0" lvl="0" indent="0" algn="just">
              <a:buNone/>
            </a:pPr>
            <a:r>
              <a:rPr lang="it-IT" sz="1600" dirty="0"/>
              <a:t>La casistica più frequente riguarda la messa in esercizio dei nuovi tracciati ferroviari E STRADALI.</a:t>
            </a:r>
          </a:p>
          <a:p>
            <a:pPr marL="0" lvl="0" indent="0">
              <a:buNone/>
            </a:pPr>
            <a:endParaRPr lang="it-IT" sz="1300" dirty="0"/>
          </a:p>
          <a:p>
            <a:pPr marL="0" lvl="0" indent="0">
              <a:buNone/>
            </a:pPr>
            <a:endParaRPr lang="it-IT" sz="1300" dirty="0"/>
          </a:p>
          <a:p>
            <a:pPr marL="0" lvl="0" indent="0">
              <a:buNone/>
            </a:pPr>
            <a:endParaRPr lang="it-IT" sz="1300" dirty="0"/>
          </a:p>
          <a:p>
            <a:pPr marL="0" lvl="0" indent="0" algn="l" rtl="0">
              <a:spcBef>
                <a:spcPts val="700"/>
              </a:spcBef>
              <a:spcAft>
                <a:spcPts val="0"/>
              </a:spcAft>
              <a:buNone/>
            </a:pPr>
            <a:endParaRPr sz="1300" dirty="0"/>
          </a:p>
        </p:txBody>
      </p:sp>
      <p:pic>
        <p:nvPicPr>
          <p:cNvPr id="2" name="Immagine 1">
            <a:extLst>
              <a:ext uri="{FF2B5EF4-FFF2-40B4-BE49-F238E27FC236}">
                <a16:creationId xmlns:a16="http://schemas.microsoft.com/office/drawing/2014/main" id="{57528576-6621-A6E7-A251-94735911D462}"/>
              </a:ext>
            </a:extLst>
          </p:cNvPr>
          <p:cNvPicPr>
            <a:picLocks noChangeAspect="1"/>
          </p:cNvPicPr>
          <p:nvPr/>
        </p:nvPicPr>
        <p:blipFill>
          <a:blip r:embed="rId3"/>
          <a:stretch>
            <a:fillRect/>
          </a:stretch>
        </p:blipFill>
        <p:spPr>
          <a:xfrm>
            <a:off x="5223933" y="25602"/>
            <a:ext cx="956609" cy="322599"/>
          </a:xfrm>
          <a:prstGeom prst="rect">
            <a:avLst/>
          </a:prstGeom>
        </p:spPr>
      </p:pic>
      <p:pic>
        <p:nvPicPr>
          <p:cNvPr id="3" name="Immagine 2">
            <a:extLst>
              <a:ext uri="{FF2B5EF4-FFF2-40B4-BE49-F238E27FC236}">
                <a16:creationId xmlns:a16="http://schemas.microsoft.com/office/drawing/2014/main" id="{A868D717-9A09-5A3A-AF44-D40735C217B1}"/>
              </a:ext>
            </a:extLst>
          </p:cNvPr>
          <p:cNvPicPr>
            <a:picLocks noChangeAspect="1"/>
          </p:cNvPicPr>
          <p:nvPr/>
        </p:nvPicPr>
        <p:blipFill>
          <a:blip r:embed="rId4"/>
          <a:stretch>
            <a:fillRect/>
          </a:stretch>
        </p:blipFill>
        <p:spPr>
          <a:xfrm>
            <a:off x="6314032" y="25602"/>
            <a:ext cx="774237" cy="322599"/>
          </a:xfrm>
          <a:prstGeom prst="rect">
            <a:avLst/>
          </a:prstGeom>
        </p:spPr>
      </p:pic>
      <p:pic>
        <p:nvPicPr>
          <p:cNvPr id="4" name="Immagine 3">
            <a:extLst>
              <a:ext uri="{FF2B5EF4-FFF2-40B4-BE49-F238E27FC236}">
                <a16:creationId xmlns:a16="http://schemas.microsoft.com/office/drawing/2014/main" id="{2D241897-6CFF-1631-27AD-29622F706B7B}"/>
              </a:ext>
            </a:extLst>
          </p:cNvPr>
          <p:cNvPicPr>
            <a:picLocks noChangeAspect="1"/>
          </p:cNvPicPr>
          <p:nvPr/>
        </p:nvPicPr>
        <p:blipFill>
          <a:blip r:embed="rId5"/>
          <a:stretch>
            <a:fillRect/>
          </a:stretch>
        </p:blipFill>
        <p:spPr>
          <a:xfrm>
            <a:off x="7273529" y="0"/>
            <a:ext cx="1123621" cy="350842"/>
          </a:xfrm>
          <a:prstGeom prst="rect">
            <a:avLst/>
          </a:prstGeom>
        </p:spPr>
      </p:pic>
    </p:spTree>
    <p:extLst>
      <p:ext uri="{BB962C8B-B14F-4D97-AF65-F5344CB8AC3E}">
        <p14:creationId xmlns:p14="http://schemas.microsoft.com/office/powerpoint/2010/main" val="392939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620724" y="457200"/>
            <a:ext cx="7950313" cy="619626"/>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None/>
            </a:pPr>
            <a:r>
              <a:rPr lang="it-IT" sz="2000" dirty="0"/>
              <a:t>L’espropriazione larvata </a:t>
            </a:r>
            <a:br>
              <a:rPr lang="it-IT" sz="1600" dirty="0"/>
            </a:br>
            <a:endParaRPr sz="1600" dirty="0"/>
          </a:p>
        </p:txBody>
      </p:sp>
      <p:sp>
        <p:nvSpPr>
          <p:cNvPr id="110" name="Google Shape;110;p16"/>
          <p:cNvSpPr txBox="1">
            <a:spLocks noGrp="1"/>
          </p:cNvSpPr>
          <p:nvPr>
            <p:ph type="body" idx="1"/>
          </p:nvPr>
        </p:nvSpPr>
        <p:spPr>
          <a:xfrm>
            <a:off x="572964" y="993655"/>
            <a:ext cx="7910774" cy="3137831"/>
          </a:xfrm>
          <a:prstGeom prst="rect">
            <a:avLst/>
          </a:prstGeom>
        </p:spPr>
        <p:txBody>
          <a:bodyPr spcFirstLastPara="1" wrap="square" lIns="90000" tIns="46800" rIns="90000" bIns="46800" anchor="t" anchorCtr="0">
            <a:noAutofit/>
          </a:bodyPr>
          <a:lstStyle/>
          <a:p>
            <a:pPr marL="0" lvl="0" indent="0" algn="just">
              <a:buNone/>
            </a:pPr>
            <a:r>
              <a:rPr lang="it-IT" sz="1600" dirty="0"/>
              <a:t>E’ un fatto noto che la costruzione di una nuova opera pubblica non incide soltanto sulla proprietà immobiliare su cui viene realizzata, ma in molti casi </a:t>
            </a:r>
            <a:r>
              <a:rPr lang="it-IT" sz="1600" i="1" u="sng" dirty="0"/>
              <a:t>riduce o elimina in modo permanente alcune utilità connesse al diritto di proprietà </a:t>
            </a:r>
            <a:r>
              <a:rPr lang="it-IT" sz="1600" dirty="0"/>
              <a:t>di altri beni immobili siti nelle vicinanze, che non hanno già subito un esproprio. </a:t>
            </a:r>
          </a:p>
          <a:p>
            <a:pPr marL="0" lvl="0" indent="0" algn="just">
              <a:buNone/>
            </a:pPr>
            <a:r>
              <a:rPr lang="it-IT" sz="1600" dirty="0"/>
              <a:t>E’ un tema di forte attualità che prende il nome di “espropriazione larvata”.</a:t>
            </a:r>
            <a:endParaRPr sz="1600" dirty="0"/>
          </a:p>
        </p:txBody>
      </p:sp>
      <p:pic>
        <p:nvPicPr>
          <p:cNvPr id="3" name="Immagine 2">
            <a:extLst>
              <a:ext uri="{FF2B5EF4-FFF2-40B4-BE49-F238E27FC236}">
                <a16:creationId xmlns:a16="http://schemas.microsoft.com/office/drawing/2014/main" id="{089E7777-E4B3-0D91-BB8D-4C35564D0279}"/>
              </a:ext>
            </a:extLst>
          </p:cNvPr>
          <p:cNvPicPr>
            <a:picLocks noChangeAspect="1"/>
          </p:cNvPicPr>
          <p:nvPr/>
        </p:nvPicPr>
        <p:blipFill>
          <a:blip r:embed="rId3"/>
          <a:stretch>
            <a:fillRect/>
          </a:stretch>
        </p:blipFill>
        <p:spPr>
          <a:xfrm>
            <a:off x="3541700" y="69476"/>
            <a:ext cx="3820220" cy="536456"/>
          </a:xfrm>
          <a:prstGeom prst="rect">
            <a:avLst/>
          </a:prstGeom>
        </p:spPr>
      </p:pic>
    </p:spTree>
    <p:extLst>
      <p:ext uri="{BB962C8B-B14F-4D97-AF65-F5344CB8AC3E}">
        <p14:creationId xmlns:p14="http://schemas.microsoft.com/office/powerpoint/2010/main" val="48156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295878" y="144518"/>
            <a:ext cx="7737600" cy="716700"/>
          </a:xfrm>
          <a:prstGeom prst="rect">
            <a:avLst/>
          </a:prstGeom>
        </p:spPr>
        <p:txBody>
          <a:bodyPr spcFirstLastPara="1" wrap="square" lIns="90000" tIns="46800" rIns="90000" bIns="46800" anchor="b" anchorCtr="0">
            <a:noAutofit/>
          </a:bodyPr>
          <a:lstStyle/>
          <a:p>
            <a:pPr lvl="0"/>
            <a:r>
              <a:rPr lang="it-IT" sz="2000" dirty="0"/>
              <a:t>La normativa </a:t>
            </a:r>
            <a:br>
              <a:rPr lang="it-IT" sz="1600" dirty="0"/>
            </a:br>
            <a:endParaRPr sz="1600" dirty="0"/>
          </a:p>
        </p:txBody>
      </p:sp>
      <p:sp>
        <p:nvSpPr>
          <p:cNvPr id="116" name="Google Shape;116;p17"/>
          <p:cNvSpPr txBox="1">
            <a:spLocks noGrp="1"/>
          </p:cNvSpPr>
          <p:nvPr>
            <p:ph type="body" idx="1"/>
          </p:nvPr>
        </p:nvSpPr>
        <p:spPr>
          <a:xfrm>
            <a:off x="206908" y="732396"/>
            <a:ext cx="8190242" cy="3390976"/>
          </a:xfrm>
          <a:prstGeom prst="rect">
            <a:avLst/>
          </a:prstGeom>
        </p:spPr>
        <p:txBody>
          <a:bodyPr spcFirstLastPara="1" wrap="square" lIns="90000" tIns="46800" rIns="90000" bIns="46800" anchor="t" anchorCtr="0">
            <a:noAutofit/>
          </a:bodyPr>
          <a:lstStyle/>
          <a:p>
            <a:pPr marL="0" lvl="0" indent="0">
              <a:buNone/>
            </a:pPr>
            <a:r>
              <a:rPr lang="it-IT" sz="1600" dirty="0"/>
              <a:t>L‘art. 44, comma 1 del T.U.E.  (TESTO UNICO IN MATERIA DI ESPROPRI) prevede che:</a:t>
            </a:r>
          </a:p>
          <a:p>
            <a:pPr marL="0" lvl="0" indent="0">
              <a:buNone/>
            </a:pPr>
            <a:r>
              <a:rPr lang="it-IT" sz="1600" dirty="0"/>
              <a:t>“è dovuta un’indennità al proprietario del fondo che, dall’esecuzione dell’opera pubblica o di pubblica utilità, sia gravato da una servitù o subisca una permanente diminuzione di valore per la perdita o la ridotta possibilità di esercizio di un diritto di proprietà”. </a:t>
            </a:r>
          </a:p>
          <a:p>
            <a:pPr marL="0" lvl="0" indent="0" algn="l" rtl="0">
              <a:spcBef>
                <a:spcPts val="700"/>
              </a:spcBef>
              <a:spcAft>
                <a:spcPts val="0"/>
              </a:spcAft>
              <a:buNone/>
            </a:pPr>
            <a:endParaRPr lang="it-IT" sz="1300" dirty="0"/>
          </a:p>
        </p:txBody>
      </p:sp>
      <p:pic>
        <p:nvPicPr>
          <p:cNvPr id="3" name="Immagine 2">
            <a:extLst>
              <a:ext uri="{FF2B5EF4-FFF2-40B4-BE49-F238E27FC236}">
                <a16:creationId xmlns:a16="http://schemas.microsoft.com/office/drawing/2014/main" id="{3C5E77EB-68CE-8EFA-F215-DFA50CB2CCAE}"/>
              </a:ext>
            </a:extLst>
          </p:cNvPr>
          <p:cNvPicPr>
            <a:picLocks noChangeAspect="1"/>
          </p:cNvPicPr>
          <p:nvPr/>
        </p:nvPicPr>
        <p:blipFill>
          <a:blip r:embed="rId3"/>
          <a:stretch>
            <a:fillRect/>
          </a:stretch>
        </p:blipFill>
        <p:spPr>
          <a:xfrm>
            <a:off x="6280659" y="104582"/>
            <a:ext cx="2295651" cy="3223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296408" y="343247"/>
            <a:ext cx="7693951" cy="615371"/>
          </a:xfrm>
          <a:prstGeom prst="rect">
            <a:avLst/>
          </a:prstGeom>
        </p:spPr>
        <p:txBody>
          <a:bodyPr spcFirstLastPara="1" wrap="square" lIns="90000" tIns="46800" rIns="90000" bIns="46800" anchor="b" anchorCtr="0">
            <a:noAutofit/>
          </a:bodyPr>
          <a:lstStyle/>
          <a:p>
            <a:pPr lvl="0"/>
            <a:r>
              <a:rPr lang="it-IT" sz="1800" dirty="0"/>
              <a:t>IL PUNTO DI PARTENZA</a:t>
            </a:r>
            <a:br>
              <a:rPr lang="it-IT" sz="1600" dirty="0"/>
            </a:br>
            <a:endParaRPr sz="1600" dirty="0"/>
          </a:p>
        </p:txBody>
      </p:sp>
      <p:sp>
        <p:nvSpPr>
          <p:cNvPr id="116" name="Google Shape;116;p17"/>
          <p:cNvSpPr txBox="1">
            <a:spLocks noGrp="1"/>
          </p:cNvSpPr>
          <p:nvPr>
            <p:ph type="body" idx="1"/>
          </p:nvPr>
        </p:nvSpPr>
        <p:spPr>
          <a:xfrm>
            <a:off x="296409" y="876262"/>
            <a:ext cx="8066679" cy="3308620"/>
          </a:xfrm>
          <a:prstGeom prst="rect">
            <a:avLst/>
          </a:prstGeom>
        </p:spPr>
        <p:txBody>
          <a:bodyPr spcFirstLastPara="1" wrap="square" lIns="90000" tIns="46800" rIns="90000" bIns="46800" anchor="t" anchorCtr="0">
            <a:noAutofit/>
          </a:bodyPr>
          <a:lstStyle/>
          <a:p>
            <a:pPr marL="0" lvl="0" indent="0" algn="just">
              <a:buNone/>
            </a:pPr>
            <a:r>
              <a:rPr lang="it-IT" sz="1300" dirty="0"/>
              <a:t>Il riconoscimento dell’indennità richiede che preesista un diritto soggettivo al mantenimento della situazione di vantaggio oggetto del pregiudizio e compromessa dall’esecuzione di un’opera pubblica, che da quest’ultimo derivi un annullamento o la menomazione, in modo rilevante, delle facoltà costituenti il nucleo essenziale di detto “diritto” e che si traduca, quindi, nella perdita di una porzione del suo contenuto patrimoniale. (Si vedano: Cass. </a:t>
            </a:r>
            <a:r>
              <a:rPr lang="it-IT" sz="1300" dirty="0" err="1"/>
              <a:t>nn</a:t>
            </a:r>
            <a:r>
              <a:rPr lang="it-IT" sz="1300" dirty="0"/>
              <a:t>. 9757/2011; 17908/2004; 17881/2004).</a:t>
            </a:r>
          </a:p>
        </p:txBody>
      </p:sp>
      <p:pic>
        <p:nvPicPr>
          <p:cNvPr id="2" name="Immagine 1">
            <a:extLst>
              <a:ext uri="{FF2B5EF4-FFF2-40B4-BE49-F238E27FC236}">
                <a16:creationId xmlns:a16="http://schemas.microsoft.com/office/drawing/2014/main" id="{AFC809E2-C4D6-2084-A350-633D4EE7A030}"/>
              </a:ext>
            </a:extLst>
          </p:cNvPr>
          <p:cNvPicPr>
            <a:picLocks noChangeAspect="1"/>
          </p:cNvPicPr>
          <p:nvPr/>
        </p:nvPicPr>
        <p:blipFill>
          <a:blip r:embed="rId3"/>
          <a:stretch>
            <a:fillRect/>
          </a:stretch>
        </p:blipFill>
        <p:spPr>
          <a:xfrm>
            <a:off x="5563090" y="70790"/>
            <a:ext cx="2920647" cy="409915"/>
          </a:xfrm>
          <a:prstGeom prst="rect">
            <a:avLst/>
          </a:prstGeom>
        </p:spPr>
      </p:pic>
    </p:spTree>
    <p:extLst>
      <p:ext uri="{BB962C8B-B14F-4D97-AF65-F5344CB8AC3E}">
        <p14:creationId xmlns:p14="http://schemas.microsoft.com/office/powerpoint/2010/main" val="325093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432970" y="266728"/>
            <a:ext cx="7737600" cy="716700"/>
          </a:xfrm>
          <a:prstGeom prst="rect">
            <a:avLst/>
          </a:prstGeom>
        </p:spPr>
        <p:txBody>
          <a:bodyPr spcFirstLastPara="1" wrap="square" lIns="90000" tIns="46800" rIns="90000" bIns="46800" anchor="b" anchorCtr="0">
            <a:noAutofit/>
          </a:bodyPr>
          <a:lstStyle/>
          <a:p>
            <a:pPr lvl="0"/>
            <a:r>
              <a:rPr lang="it-IT" sz="2000" dirty="0"/>
              <a:t>IL CASO DI IMPERIA </a:t>
            </a:r>
            <a:endParaRPr sz="2000" dirty="0"/>
          </a:p>
        </p:txBody>
      </p:sp>
      <p:sp>
        <p:nvSpPr>
          <p:cNvPr id="122" name="Google Shape;122;p18"/>
          <p:cNvSpPr txBox="1">
            <a:spLocks noGrp="1"/>
          </p:cNvSpPr>
          <p:nvPr>
            <p:ph type="body" idx="1"/>
          </p:nvPr>
        </p:nvSpPr>
        <p:spPr>
          <a:xfrm>
            <a:off x="432969" y="964348"/>
            <a:ext cx="7737599" cy="3214803"/>
          </a:xfrm>
          <a:prstGeom prst="rect">
            <a:avLst/>
          </a:prstGeom>
        </p:spPr>
        <p:txBody>
          <a:bodyPr spcFirstLastPara="1" wrap="square" lIns="90000" tIns="46800" rIns="90000" bIns="46800" anchor="t" anchorCtr="0">
            <a:noAutofit/>
          </a:bodyPr>
          <a:lstStyle/>
          <a:p>
            <a:pPr marL="0" lvl="0" indent="0">
              <a:buNone/>
            </a:pPr>
            <a:r>
              <a:rPr lang="it-IT" sz="1300" dirty="0"/>
              <a:t> </a:t>
            </a:r>
            <a:endParaRPr sz="1300" dirty="0"/>
          </a:p>
        </p:txBody>
      </p:sp>
      <p:pic>
        <p:nvPicPr>
          <p:cNvPr id="2" name="Immagine 1">
            <a:extLst>
              <a:ext uri="{FF2B5EF4-FFF2-40B4-BE49-F238E27FC236}">
                <a16:creationId xmlns:a16="http://schemas.microsoft.com/office/drawing/2014/main" id="{F0B34D0D-6AE0-F15E-2955-61B6912D5995}"/>
              </a:ext>
            </a:extLst>
          </p:cNvPr>
          <p:cNvPicPr>
            <a:picLocks noChangeAspect="1"/>
          </p:cNvPicPr>
          <p:nvPr/>
        </p:nvPicPr>
        <p:blipFill>
          <a:blip r:embed="rId3"/>
          <a:stretch>
            <a:fillRect/>
          </a:stretch>
        </p:blipFill>
        <p:spPr>
          <a:xfrm>
            <a:off x="3548441" y="88584"/>
            <a:ext cx="3822523" cy="536494"/>
          </a:xfrm>
          <a:prstGeom prst="rect">
            <a:avLst/>
          </a:prstGeom>
        </p:spPr>
      </p:pic>
      <p:pic>
        <p:nvPicPr>
          <p:cNvPr id="4" name="Immagine 3">
            <a:extLst>
              <a:ext uri="{FF2B5EF4-FFF2-40B4-BE49-F238E27FC236}">
                <a16:creationId xmlns:a16="http://schemas.microsoft.com/office/drawing/2014/main" id="{E9B77CD7-B1AE-421F-AF50-1D47FD18492E}"/>
              </a:ext>
            </a:extLst>
          </p:cNvPr>
          <p:cNvPicPr>
            <a:picLocks noChangeAspect="1"/>
          </p:cNvPicPr>
          <p:nvPr/>
        </p:nvPicPr>
        <p:blipFill>
          <a:blip r:embed="rId4"/>
          <a:stretch>
            <a:fillRect/>
          </a:stretch>
        </p:blipFill>
        <p:spPr>
          <a:xfrm>
            <a:off x="884321" y="1274445"/>
            <a:ext cx="6791826" cy="25946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8199" y="625078"/>
            <a:ext cx="7732837" cy="602143"/>
          </a:xfrm>
          <a:prstGeom prst="rect">
            <a:avLst/>
          </a:prstGeom>
        </p:spPr>
        <p:txBody>
          <a:bodyPr spcFirstLastPara="1" wrap="square" lIns="90000" tIns="46800" rIns="90000" bIns="46800" anchor="b" anchorCtr="0">
            <a:noAutofit/>
          </a:bodyPr>
          <a:lstStyle/>
          <a:p>
            <a:pPr lvl="0"/>
            <a:r>
              <a:rPr lang="it-IT" sz="2000" dirty="0"/>
              <a:t>LE TRATTATIVE STRAGIUDIZIALI: LE LINEE GUIDA TAV.</a:t>
            </a:r>
            <a:br>
              <a:rPr lang="it-IT" sz="1600" dirty="0"/>
            </a:br>
            <a:endParaRPr sz="1600" dirty="0"/>
          </a:p>
        </p:txBody>
      </p:sp>
      <p:sp>
        <p:nvSpPr>
          <p:cNvPr id="128" name="Google Shape;128;p19"/>
          <p:cNvSpPr txBox="1">
            <a:spLocks noGrp="1"/>
          </p:cNvSpPr>
          <p:nvPr>
            <p:ph type="body" idx="1"/>
          </p:nvPr>
        </p:nvSpPr>
        <p:spPr>
          <a:xfrm>
            <a:off x="838200" y="1107959"/>
            <a:ext cx="7650300" cy="2936759"/>
          </a:xfrm>
          <a:prstGeom prst="rect">
            <a:avLst/>
          </a:prstGeom>
        </p:spPr>
        <p:txBody>
          <a:bodyPr spcFirstLastPara="1" wrap="square" lIns="90000" tIns="46800" rIns="90000" bIns="46800" anchor="t" anchorCtr="0">
            <a:noAutofit/>
          </a:bodyPr>
          <a:lstStyle/>
          <a:p>
            <a:pPr marL="0" lvl="0" indent="0" algn="just">
              <a:buNone/>
            </a:pPr>
            <a:r>
              <a:rPr lang="it-IT" sz="1300" dirty="0"/>
              <a:t>Come è noto, Rete Ferroviaria Italiana (RFI) assolve il ruolo di gestore della linea ferroviaria nazionale e opera, impiegando risorse di natura pubblica. RFI è chiamata a operare in maniera razionale, oculata e uniforme, ispirando tutte le proprie scelte e decisioni al principio di parità di trattamento di tutti i suoi interlocutori.</a:t>
            </a:r>
          </a:p>
          <a:p>
            <a:pPr marL="0" lvl="0" indent="0" algn="just">
              <a:buNone/>
            </a:pPr>
            <a:r>
              <a:rPr lang="it-IT" sz="1300" dirty="0"/>
              <a:t>In questo senso RFI afferma di applicare le cc.dd. “Linee Guida TAV”, che sono un insieme di definizioni, raccomandazioni, regole e criteri comuni, per quantificare le indennità ex art. 44 del TU in materia di espropri, a fondamento e nel rispetto dei principi di uniformità e parità di trattamento. </a:t>
            </a:r>
            <a:endParaRPr sz="1300" dirty="0"/>
          </a:p>
        </p:txBody>
      </p:sp>
      <p:pic>
        <p:nvPicPr>
          <p:cNvPr id="2" name="Immagine 1">
            <a:extLst>
              <a:ext uri="{FF2B5EF4-FFF2-40B4-BE49-F238E27FC236}">
                <a16:creationId xmlns:a16="http://schemas.microsoft.com/office/drawing/2014/main" id="{53C7D00A-ED7A-45BE-044E-9E9A2C50712B}"/>
              </a:ext>
            </a:extLst>
          </p:cNvPr>
          <p:cNvPicPr>
            <a:picLocks noChangeAspect="1"/>
          </p:cNvPicPr>
          <p:nvPr/>
        </p:nvPicPr>
        <p:blipFill>
          <a:blip r:embed="rId3"/>
          <a:stretch>
            <a:fillRect/>
          </a:stretch>
        </p:blipFill>
        <p:spPr>
          <a:xfrm>
            <a:off x="6253962" y="219780"/>
            <a:ext cx="2317075" cy="32520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Evento">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TM04033927[[fn=Evento]]</Template>
  <TotalTime>2</TotalTime>
  <Words>1462</Words>
  <Application>Microsoft Office PowerPoint</Application>
  <PresentationFormat>Presentazione su schermo (16:9)</PresentationFormat>
  <Paragraphs>78</Paragraphs>
  <Slides>21</Slides>
  <Notes>18</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21</vt:i4>
      </vt:variant>
    </vt:vector>
  </HeadingPairs>
  <TitlesOfParts>
    <vt:vector size="24" baseType="lpstr">
      <vt:lpstr>Arial</vt:lpstr>
      <vt:lpstr>Impact</vt:lpstr>
      <vt:lpstr>Evento</vt:lpstr>
      <vt:lpstr>Espropriazione larvata  indennizzi per i danni permanenti nella nuova linea san lorenzo al mare – andora</vt:lpstr>
      <vt:lpstr>Proprio perché la proprietà è un diritto anteriore alla legge, così come la libertà, l'una e l'altra esistono solo a condizione di rispettare i diritti altrui, e la legge ha la missione di imporre questo limite, che è quello di riconoscere e mantenere il principio stesso.  Frédéric Bastiat, La proprietà e la legge, 1848.    </vt:lpstr>
      <vt:lpstr> </vt:lpstr>
      <vt:lpstr>PREMESSA</vt:lpstr>
      <vt:lpstr>L’espropriazione larvata  </vt:lpstr>
      <vt:lpstr>La normativa  </vt:lpstr>
      <vt:lpstr>IL PUNTO DI PARTENZA </vt:lpstr>
      <vt:lpstr>IL CASO DI IMPERIA </vt:lpstr>
      <vt:lpstr>LE TRATTATIVE STRAGIUDIZIALI: LE LINEE GUIDA TAV. </vt:lpstr>
      <vt:lpstr>LE LINEE GUIDA TAV. </vt:lpstr>
      <vt:lpstr>I proprietari «frontisti» e i «non frontisti» </vt:lpstr>
      <vt:lpstr>LE criticita’ delle linee guida tav </vt:lpstr>
      <vt:lpstr>NELLA PRATICA … </vt:lpstr>
      <vt:lpstr>Gli indennizzi  sono inesistenti o inadeguati </vt:lpstr>
      <vt:lpstr>IN CONCLUSIONE</vt:lpstr>
      <vt:lpstr> </vt:lpstr>
      <vt:lpstr>Il caso di imperia</vt:lpstr>
      <vt:lpstr>La giurisprudenza e il principio di giustizia distributiva</vt:lpstr>
      <vt:lpstr>Le questioni ed I principi in discussione</vt:lpstr>
      <vt:lpstr>Qual è pertanto IL PUNTO DI ARRIVO</vt:lpstr>
      <vt:lpstr>Grazie a tutti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tabelle millesimali</dc:title>
  <dc:creator>Paolo</dc:creator>
  <cp:lastModifiedBy>Admin</cp:lastModifiedBy>
  <cp:revision>213</cp:revision>
  <cp:lastPrinted>2022-06-23T05:32:59Z</cp:lastPrinted>
  <dcterms:modified xsi:type="dcterms:W3CDTF">2024-01-24T09:01:42Z</dcterms:modified>
</cp:coreProperties>
</file>